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3" r:id="rId2"/>
    <p:sldId id="296" r:id="rId3"/>
    <p:sldId id="305" r:id="rId4"/>
    <p:sldId id="301" r:id="rId5"/>
    <p:sldId id="304" r:id="rId6"/>
    <p:sldId id="274" r:id="rId7"/>
    <p:sldId id="306" r:id="rId8"/>
    <p:sldId id="308" r:id="rId9"/>
    <p:sldId id="309" r:id="rId10"/>
    <p:sldId id="310" r:id="rId11"/>
    <p:sldId id="297" r:id="rId12"/>
    <p:sldId id="302" r:id="rId13"/>
    <p:sldId id="312" r:id="rId14"/>
    <p:sldId id="311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9028"/>
    <a:srgbClr val="1CE23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%20Bianchi\Google%20Drive\LeadTeam\Week%209\Analysis\Ana%20analys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%20Bianchi\Google%20Drive\LeadTeam\Week%209\Analysis\Ana%20analys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%20Bianchi\Google%20Drive\LeadTeam\Week%209\Analysis\Ana%20analys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%20Bianchi\Google%20Drive\LeadTeam\Week%209\Analysis\Ana%20analys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%20Bianchi\Google%20Drive\LeadTeam\Week%209\Analysis\Ana%20analys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%20Bianchi\Google%20Drive\LeadTeam\Week%209\Analysis\Ana%20analys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style val="24"/>
  <c:chart>
    <c:view3D>
      <c:rAngAx val="1"/>
    </c:view3D>
    <c:plotArea>
      <c:layout>
        <c:manualLayout>
          <c:layoutTarget val="inner"/>
          <c:xMode val="edge"/>
          <c:yMode val="edge"/>
          <c:x val="0.12615808987619803"/>
          <c:y val="3.7944340265239809E-2"/>
          <c:w val="0.84456880102625598"/>
          <c:h val="0.71941858771296308"/>
        </c:manualLayout>
      </c:layout>
      <c:bar3DChart>
        <c:barDir val="col"/>
        <c:grouping val="clustered"/>
        <c:ser>
          <c:idx val="0"/>
          <c:order val="0"/>
          <c:cat>
            <c:strRef>
              <c:f>'Hyp 3 Most used Platforms'!$H$4:$H$10</c:f>
              <c:strCache>
                <c:ptCount val="7"/>
                <c:pt idx="0">
                  <c:v>University In-house</c:v>
                </c:pt>
                <c:pt idx="1">
                  <c:v>Dropbox</c:v>
                </c:pt>
                <c:pt idx="2">
                  <c:v>Facebook </c:v>
                </c:pt>
                <c:pt idx="3">
                  <c:v>Google Drive</c:v>
                </c:pt>
                <c:pt idx="4">
                  <c:v>Skydrive</c:v>
                </c:pt>
                <c:pt idx="5">
                  <c:v>Turnitin</c:v>
                </c:pt>
                <c:pt idx="6">
                  <c:v>Endnote</c:v>
                </c:pt>
              </c:strCache>
            </c:strRef>
          </c:cat>
          <c:val>
            <c:numRef>
              <c:f>'Hyp 3 Most used Platforms'!$I$4:$I$10</c:f>
              <c:numCache>
                <c:formatCode>0.00%</c:formatCode>
                <c:ptCount val="7"/>
                <c:pt idx="0">
                  <c:v>0.16840000000000002</c:v>
                </c:pt>
                <c:pt idx="1">
                  <c:v>0.63160000000000016</c:v>
                </c:pt>
                <c:pt idx="2">
                  <c:v>0.86320000000000008</c:v>
                </c:pt>
                <c:pt idx="3">
                  <c:v>0.43160000000000004</c:v>
                </c:pt>
                <c:pt idx="4">
                  <c:v>7.3700000000000015E-2</c:v>
                </c:pt>
                <c:pt idx="5">
                  <c:v>4.2100000000000005E-2</c:v>
                </c:pt>
                <c:pt idx="6">
                  <c:v>1.0500000000000002E-2</c:v>
                </c:pt>
              </c:numCache>
            </c:numRef>
          </c:val>
        </c:ser>
        <c:shape val="box"/>
        <c:axId val="53220096"/>
        <c:axId val="53222016"/>
        <c:axId val="0"/>
      </c:bar3DChart>
      <c:catAx>
        <c:axId val="53220096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Segoe UI Light" pitchFamily="34" charset="0"/>
              </a:defRPr>
            </a:pPr>
            <a:endParaRPr lang="pt-PT"/>
          </a:p>
        </c:txPr>
        <c:crossAx val="53222016"/>
        <c:crosses val="autoZero"/>
        <c:auto val="1"/>
        <c:lblAlgn val="ctr"/>
        <c:lblOffset val="100"/>
      </c:catAx>
      <c:valAx>
        <c:axId val="53222016"/>
        <c:scaling>
          <c:orientation val="minMax"/>
        </c:scaling>
        <c:axPos val="l"/>
        <c:majorGridlines/>
        <c:numFmt formatCode="0.00%" sourceLinked="1"/>
        <c:tickLblPos val="nextTo"/>
        <c:txPr>
          <a:bodyPr/>
          <a:lstStyle/>
          <a:p>
            <a:pPr>
              <a:defRPr>
                <a:latin typeface="Segoe UI Light" pitchFamily="34" charset="0"/>
              </a:defRPr>
            </a:pPr>
            <a:endParaRPr lang="pt-PT"/>
          </a:p>
        </c:txPr>
        <c:crossAx val="53220096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style val="8"/>
  <c:chart>
    <c:autoTitleDeleted val="1"/>
    <c:plotArea>
      <c:layout/>
      <c:doughnutChart>
        <c:varyColors val="1"/>
        <c:ser>
          <c:idx val="0"/>
          <c:order val="0"/>
          <c:dLbls>
            <c:showPercent val="1"/>
            <c:showLeaderLines val="1"/>
          </c:dLbls>
          <c:cat>
            <c:strRef>
              <c:f>'Hyp 25+26 Pay'!$B$14:$B$15</c:f>
              <c:strCache>
                <c:ptCount val="2"/>
                <c:pt idx="0">
                  <c:v>Yearly</c:v>
                </c:pt>
                <c:pt idx="1">
                  <c:v>Fixed</c:v>
                </c:pt>
              </c:strCache>
            </c:strRef>
          </c:cat>
          <c:val>
            <c:numRef>
              <c:f>'Hyp 25+26 Pay'!$C$14:$C$15</c:f>
              <c:numCache>
                <c:formatCode>General</c:formatCode>
                <c:ptCount val="2"/>
                <c:pt idx="0">
                  <c:v>21</c:v>
                </c:pt>
                <c:pt idx="1">
                  <c:v>8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t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title>
      <c:tx>
        <c:rich>
          <a:bodyPr/>
          <a:lstStyle/>
          <a:p>
            <a:pPr>
              <a:defRPr/>
            </a:pPr>
            <a:r>
              <a:rPr lang="pt-PT" dirty="0" err="1" smtClean="0">
                <a:latin typeface="Segoe UI Light" pitchFamily="34" charset="0"/>
              </a:rPr>
              <a:t>Problems</a:t>
            </a:r>
            <a:r>
              <a:rPr lang="pt-PT" dirty="0" smtClean="0">
                <a:latin typeface="Segoe UI Light" pitchFamily="34" charset="0"/>
              </a:rPr>
              <a:t> </a:t>
            </a:r>
            <a:r>
              <a:rPr lang="pt-PT" dirty="0" err="1" smtClean="0">
                <a:latin typeface="Segoe UI Light" pitchFamily="34" charset="0"/>
              </a:rPr>
              <a:t>faced</a:t>
            </a:r>
            <a:r>
              <a:rPr lang="pt-PT" dirty="0" smtClean="0">
                <a:latin typeface="Segoe UI Light" pitchFamily="34" charset="0"/>
              </a:rPr>
              <a:t> </a:t>
            </a:r>
            <a:r>
              <a:rPr lang="pt-PT" dirty="0" err="1" smtClean="0">
                <a:latin typeface="Segoe UI Light" pitchFamily="34" charset="0"/>
              </a:rPr>
              <a:t>by</a:t>
            </a:r>
            <a:r>
              <a:rPr lang="pt-PT" dirty="0" smtClean="0">
                <a:latin typeface="Segoe UI Light" pitchFamily="34" charset="0"/>
              </a:rPr>
              <a:t> </a:t>
            </a:r>
            <a:r>
              <a:rPr lang="pt-PT" dirty="0" err="1" smtClean="0">
                <a:latin typeface="Segoe UI Light" pitchFamily="34" charset="0"/>
              </a:rPr>
              <a:t>University</a:t>
            </a:r>
            <a:r>
              <a:rPr lang="pt-PT" dirty="0" smtClean="0">
                <a:latin typeface="Segoe UI Light" pitchFamily="34" charset="0"/>
              </a:rPr>
              <a:t> </a:t>
            </a:r>
            <a:r>
              <a:rPr lang="pt-PT" dirty="0" err="1" smtClean="0">
                <a:latin typeface="Segoe UI Light" pitchFamily="34" charset="0"/>
              </a:rPr>
              <a:t>Students</a:t>
            </a:r>
            <a:endParaRPr lang="pt-PT" dirty="0">
              <a:latin typeface="Segoe UI Light" pitchFamily="34" charset="0"/>
            </a:endParaRPr>
          </a:p>
        </c:rich>
      </c:tx>
      <c:layout/>
    </c:title>
    <c:plotArea>
      <c:layout/>
      <c:pieChart>
        <c:varyColors val="1"/>
        <c:ser>
          <c:idx val="0"/>
          <c:order val="0"/>
          <c:explosion val="25"/>
          <c:dPt>
            <c:idx val="1"/>
            <c:spPr>
              <a:ln w="60325" cmpd="sng">
                <a:prstDash val="solid"/>
              </a:ln>
              <a:scene3d>
                <a:camera prst="orthographicFront"/>
                <a:lightRig rig="threePt" dir="t"/>
              </a:scene3d>
              <a:sp3d prstMaterial="softEdge"/>
            </c:spPr>
          </c:dPt>
          <c:dLbls>
            <c:txPr>
              <a:bodyPr/>
              <a:lstStyle/>
              <a:p>
                <a:pPr>
                  <a:defRPr>
                    <a:latin typeface="Segoe UI Light" pitchFamily="34" charset="0"/>
                  </a:defRPr>
                </a:pPr>
                <a:endParaRPr lang="pt-PT"/>
              </a:p>
            </c:txPr>
            <c:showPercent val="1"/>
            <c:showLeaderLines val="1"/>
          </c:dLbls>
          <c:cat>
            <c:strRef>
              <c:f>'Hyp2 Top 3 problems'!$D$4:$D$18</c:f>
              <c:strCache>
                <c:ptCount val="15"/>
                <c:pt idx="0">
                  <c:v>Usage of more than one platform</c:v>
                </c:pt>
                <c:pt idx="1">
                  <c:v>Time consumed to book meetings</c:v>
                </c:pt>
                <c:pt idx="2">
                  <c:v>Involvement at different levels</c:v>
                </c:pt>
                <c:pt idx="3">
                  <c:v>Not available people to respond</c:v>
                </c:pt>
                <c:pt idx="4">
                  <c:v>Dont understand what the teacher wants and the expectation</c:v>
                </c:pt>
                <c:pt idx="5">
                  <c:v>Discussion tracking</c:v>
                </c:pt>
                <c:pt idx="6">
                  <c:v>Files management - tracking changes and many versions of the same document</c:v>
                </c:pt>
                <c:pt idx="7">
                  <c:v>Getting distracted by notification on facebook</c:v>
                </c:pt>
                <c:pt idx="8">
                  <c:v>Different perspective and expectations for final grades</c:v>
                </c:pt>
                <c:pt idx="9">
                  <c:v>Fight among team members</c:v>
                </c:pt>
                <c:pt idx="10">
                  <c:v>Find a place to meet</c:v>
                </c:pt>
                <c:pt idx="11">
                  <c:v>Very difficul to form a group</c:v>
                </c:pt>
                <c:pt idx="12">
                  <c:v>You never remember the deadlines</c:v>
                </c:pt>
                <c:pt idx="13">
                  <c:v>No peer review</c:v>
                </c:pt>
                <c:pt idx="14">
                  <c:v>Used to differet tools making it difficult to synchrnozine everything</c:v>
                </c:pt>
              </c:strCache>
            </c:strRef>
          </c:cat>
          <c:val>
            <c:numRef>
              <c:f>'Hyp2 Top 3 problems'!$G$4:$G$18</c:f>
              <c:numCache>
                <c:formatCode>0%</c:formatCode>
                <c:ptCount val="15"/>
                <c:pt idx="0">
                  <c:v>4.6920821114369494E-2</c:v>
                </c:pt>
                <c:pt idx="1">
                  <c:v>0.12609970674486803</c:v>
                </c:pt>
                <c:pt idx="2">
                  <c:v>0.13196480938416424</c:v>
                </c:pt>
                <c:pt idx="3">
                  <c:v>0.13489736070381231</c:v>
                </c:pt>
                <c:pt idx="4">
                  <c:v>7.6246334310850442E-2</c:v>
                </c:pt>
                <c:pt idx="5">
                  <c:v>5.5718475073313796E-2</c:v>
                </c:pt>
                <c:pt idx="6">
                  <c:v>7.9178885630498519E-2</c:v>
                </c:pt>
                <c:pt idx="7">
                  <c:v>4.398826979472141E-2</c:v>
                </c:pt>
                <c:pt idx="8">
                  <c:v>7.9178885630498519E-2</c:v>
                </c:pt>
                <c:pt idx="9">
                  <c:v>4.1055718475073298E-2</c:v>
                </c:pt>
                <c:pt idx="10">
                  <c:v>5.2785923753665705E-2</c:v>
                </c:pt>
                <c:pt idx="11">
                  <c:v>4.9853372434017593E-2</c:v>
                </c:pt>
                <c:pt idx="12">
                  <c:v>1.4662756598240472E-2</c:v>
                </c:pt>
                <c:pt idx="13">
                  <c:v>3.5190615835777136E-2</c:v>
                </c:pt>
                <c:pt idx="14">
                  <c:v>3.2258064516129038E-2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>
        <c:manualLayout>
          <c:xMode val="edge"/>
          <c:yMode val="edge"/>
          <c:x val="4.4332349346981735E-2"/>
          <c:y val="0.11295701921228864"/>
          <c:w val="0.9551163912598275"/>
          <c:h val="0.28823144852965726"/>
        </c:manualLayout>
      </c:layout>
      <c:txPr>
        <a:bodyPr/>
        <a:lstStyle/>
        <a:p>
          <a:pPr>
            <a:defRPr>
              <a:latin typeface="Segoe UI Light" pitchFamily="34" charset="0"/>
            </a:defRPr>
          </a:pPr>
          <a:endParaRPr lang="pt-PT"/>
        </a:p>
      </c:txPr>
    </c:legend>
    <c:plotVisOnly val="1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style val="8"/>
  <c:chart>
    <c:autoTitleDeleted val="1"/>
    <c:plotArea>
      <c:layout/>
      <c:doughnut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>
                    <a:latin typeface="Segoe UI Light" pitchFamily="34" charset="0"/>
                  </a:defRPr>
                </a:pPr>
                <a:endParaRPr lang="pt-PT"/>
              </a:p>
            </c:txPr>
            <c:showPercent val="1"/>
            <c:showLeaderLines val="1"/>
          </c:dLbls>
          <c:cat>
            <c:strRef>
              <c:f>'Hyp 13 Premium feat'!$D$4:$D$15</c:f>
              <c:strCache>
                <c:ptCount val="12"/>
                <c:pt idx="0">
                  <c:v>Task allocation</c:v>
                </c:pt>
                <c:pt idx="1">
                  <c:v>Scheduling and calendar</c:v>
                </c:pt>
                <c:pt idx="2">
                  <c:v>File sharing in cloud</c:v>
                </c:pt>
                <c:pt idx="3">
                  <c:v>Templates for planning</c:v>
                </c:pt>
                <c:pt idx="4">
                  <c:v>Chat with easy tracking</c:v>
                </c:pt>
                <c:pt idx="5">
                  <c:v>References organizer</c:v>
                </c:pt>
                <c:pt idx="6">
                  <c:v>Reminders</c:v>
                </c:pt>
                <c:pt idx="7">
                  <c:v>Additional storage</c:v>
                </c:pt>
                <c:pt idx="8">
                  <c:v>Research organizer</c:v>
                </c:pt>
                <c:pt idx="9">
                  <c:v>Assistant</c:v>
                </c:pt>
                <c:pt idx="10">
                  <c:v>Find people</c:v>
                </c:pt>
                <c:pt idx="11">
                  <c:v>Student profile</c:v>
                </c:pt>
              </c:strCache>
            </c:strRef>
          </c:cat>
          <c:val>
            <c:numRef>
              <c:f>'Hyp 13 Premium feat'!$G$4:$G$15</c:f>
              <c:numCache>
                <c:formatCode>General</c:formatCode>
                <c:ptCount val="12"/>
                <c:pt idx="0">
                  <c:v>23</c:v>
                </c:pt>
                <c:pt idx="1">
                  <c:v>24</c:v>
                </c:pt>
                <c:pt idx="2">
                  <c:v>23</c:v>
                </c:pt>
                <c:pt idx="3">
                  <c:v>24</c:v>
                </c:pt>
                <c:pt idx="4">
                  <c:v>14</c:v>
                </c:pt>
                <c:pt idx="5">
                  <c:v>24</c:v>
                </c:pt>
                <c:pt idx="6">
                  <c:v>14</c:v>
                </c:pt>
                <c:pt idx="7">
                  <c:v>17</c:v>
                </c:pt>
                <c:pt idx="8">
                  <c:v>21</c:v>
                </c:pt>
                <c:pt idx="9">
                  <c:v>17</c:v>
                </c:pt>
                <c:pt idx="10">
                  <c:v>7</c:v>
                </c:pt>
                <c:pt idx="11">
                  <c:v>6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t"/>
      <c:layout>
        <c:manualLayout>
          <c:xMode val="edge"/>
          <c:yMode val="edge"/>
          <c:x val="8.4645583079927325E-2"/>
          <c:y val="1.3257576087090791E-2"/>
          <c:w val="0.83070871515343292"/>
          <c:h val="0.18980638545410769"/>
        </c:manualLayout>
      </c:layout>
      <c:txPr>
        <a:bodyPr/>
        <a:lstStyle/>
        <a:p>
          <a:pPr>
            <a:defRPr sz="1200">
              <a:latin typeface="Segoe UI Light" pitchFamily="34" charset="0"/>
            </a:defRPr>
          </a:pPr>
          <a:endParaRPr lang="pt-PT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chart>
    <c:title>
      <c:tx>
        <c:rich>
          <a:bodyPr/>
          <a:lstStyle/>
          <a:p>
            <a:pPr>
              <a:defRPr>
                <a:latin typeface="Segoe UI Light" pitchFamily="34" charset="0"/>
              </a:defRPr>
            </a:pPr>
            <a:r>
              <a:rPr lang="en-US" noProof="0" dirty="0" smtClean="0">
                <a:latin typeface="Segoe UI Light" pitchFamily="34" charset="0"/>
              </a:rPr>
              <a:t>How</a:t>
            </a:r>
            <a:r>
              <a:rPr lang="en-US" dirty="0" smtClean="0">
                <a:latin typeface="Segoe UI Light" pitchFamily="34" charset="0"/>
              </a:rPr>
              <a:t> many times appeared</a:t>
            </a:r>
            <a:r>
              <a:rPr lang="en-US" baseline="0" dirty="0" smtClean="0">
                <a:latin typeface="Segoe UI Light" pitchFamily="34" charset="0"/>
              </a:rPr>
              <a:t> in Top 3</a:t>
            </a:r>
            <a:endParaRPr lang="en-US" dirty="0">
              <a:latin typeface="Segoe UI Light" pitchFamily="34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0.27318498585757922"/>
          <c:y val="0.35122079142411045"/>
          <c:w val="0.43284959291963837"/>
          <c:h val="0.64877920857589"/>
        </c:manualLayout>
      </c:layout>
      <c:doughnutChart>
        <c:varyColors val="1"/>
        <c:ser>
          <c:idx val="0"/>
          <c:order val="0"/>
          <c:explosion val="25"/>
          <c:dLbls>
            <c:showPercent val="1"/>
            <c:showLeaderLines val="1"/>
          </c:dLbls>
          <c:cat>
            <c:strRef>
              <c:f>Prioritizing!$D$4:$D$15</c:f>
              <c:strCache>
                <c:ptCount val="12"/>
                <c:pt idx="0">
                  <c:v>Chat with easy tracking</c:v>
                </c:pt>
                <c:pt idx="1">
                  <c:v>File sharing</c:v>
                </c:pt>
                <c:pt idx="2">
                  <c:v>Find people</c:v>
                </c:pt>
                <c:pt idx="3">
                  <c:v>Reminders</c:v>
                </c:pt>
                <c:pt idx="4">
                  <c:v>Scheduling and calendar</c:v>
                </c:pt>
                <c:pt idx="5">
                  <c:v>Task allocation</c:v>
                </c:pt>
                <c:pt idx="6">
                  <c:v>Templates for planning</c:v>
                </c:pt>
                <c:pt idx="7">
                  <c:v>Additional storage</c:v>
                </c:pt>
                <c:pt idx="8">
                  <c:v>References organizer (bibliography)</c:v>
                </c:pt>
                <c:pt idx="9">
                  <c:v>Research Organizer</c:v>
                </c:pt>
                <c:pt idx="10">
                  <c:v>Adviser assistant</c:v>
                </c:pt>
                <c:pt idx="11">
                  <c:v>Student Profile</c:v>
                </c:pt>
              </c:strCache>
            </c:strRef>
          </c:cat>
          <c:val>
            <c:numRef>
              <c:f>Prioritizing!$J$4:$J$15</c:f>
              <c:numCache>
                <c:formatCode>General</c:formatCode>
                <c:ptCount val="12"/>
                <c:pt idx="0">
                  <c:v>41</c:v>
                </c:pt>
                <c:pt idx="1">
                  <c:v>48</c:v>
                </c:pt>
                <c:pt idx="2">
                  <c:v>17</c:v>
                </c:pt>
                <c:pt idx="3">
                  <c:v>23</c:v>
                </c:pt>
                <c:pt idx="4">
                  <c:v>54</c:v>
                </c:pt>
                <c:pt idx="5">
                  <c:v>44</c:v>
                </c:pt>
                <c:pt idx="6">
                  <c:v>26</c:v>
                </c:pt>
                <c:pt idx="7">
                  <c:v>9</c:v>
                </c:pt>
                <c:pt idx="8">
                  <c:v>25</c:v>
                </c:pt>
                <c:pt idx="9">
                  <c:v>24</c:v>
                </c:pt>
                <c:pt idx="10">
                  <c:v>13</c:v>
                </c:pt>
                <c:pt idx="11">
                  <c:v>12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t"/>
      <c:layout>
        <c:manualLayout>
          <c:xMode val="edge"/>
          <c:yMode val="edge"/>
          <c:x val="5.216751973494313E-2"/>
          <c:y val="9.6933187194576192E-2"/>
          <c:w val="0.86485219501756216"/>
          <c:h val="0.2269196872226161"/>
        </c:manualLayout>
      </c:layout>
      <c:txPr>
        <a:bodyPr/>
        <a:lstStyle/>
        <a:p>
          <a:pPr>
            <a:defRPr sz="1200">
              <a:latin typeface="Segoe UI Light" pitchFamily="34" charset="0"/>
            </a:defRPr>
          </a:pPr>
          <a:endParaRPr lang="pt-PT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style val="32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4460326991305742E-2"/>
          <c:y val="9.6504368018655098E-2"/>
          <c:w val="0.71443501726694048"/>
          <c:h val="0.87190910042426617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200">
                    <a:latin typeface="Segoe UI Light" pitchFamily="34" charset="0"/>
                  </a:defRPr>
                </a:pPr>
                <a:endParaRPr lang="pt-PT"/>
              </a:p>
            </c:txPr>
            <c:showPercent val="1"/>
            <c:showLeaderLines val="1"/>
          </c:dLbls>
          <c:cat>
            <c:strRef>
              <c:f>'Hyp 25+26 Pay'!$L$5:$L$8</c:f>
              <c:strCache>
                <c:ptCount val="4"/>
                <c:pt idx="0">
                  <c:v>50 cents</c:v>
                </c:pt>
                <c:pt idx="1">
                  <c:v>1 euro</c:v>
                </c:pt>
                <c:pt idx="2">
                  <c:v>1 euro 50 cents</c:v>
                </c:pt>
                <c:pt idx="3">
                  <c:v>2 euro</c:v>
                </c:pt>
              </c:strCache>
            </c:strRef>
          </c:cat>
          <c:val>
            <c:numRef>
              <c:f>'Hyp 25+26 Pay'!$M$5:$M$8</c:f>
              <c:numCache>
                <c:formatCode>General</c:formatCode>
                <c:ptCount val="4"/>
                <c:pt idx="0">
                  <c:v>7</c:v>
                </c:pt>
                <c:pt idx="1">
                  <c:v>15</c:v>
                </c:pt>
                <c:pt idx="2">
                  <c:v>7</c:v>
                </c:pt>
                <c:pt idx="3">
                  <c:v>14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>
            <a:defRPr sz="1100">
              <a:latin typeface="Segoe UI Light" pitchFamily="34" charset="0"/>
            </a:defRPr>
          </a:pPr>
          <a:endParaRPr lang="pt-PT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CC7F6-7824-49FD-A026-B3AAB6B590DD}" type="datetimeFigureOut">
              <a:rPr lang="en-AU" smtClean="0"/>
              <a:pPr/>
              <a:t>9/05/2014</a:t>
            </a:fld>
            <a:endParaRPr lang="en-AU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AU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180EE-3A5C-4B2D-A7F5-DBA711E5C2FA}" type="slidenum">
              <a:rPr lang="en-AU" smtClean="0"/>
              <a:pPr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158994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80EE-3A5C-4B2D-A7F5-DBA711E5C2FA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963304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80EE-3A5C-4B2D-A7F5-DBA711E5C2FA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370956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80EE-3A5C-4B2D-A7F5-DBA711E5C2FA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762407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80EE-3A5C-4B2D-A7F5-DBA711E5C2FA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611092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80EE-3A5C-4B2D-A7F5-DBA711E5C2FA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167804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80EE-3A5C-4B2D-A7F5-DBA711E5C2FA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167804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80EE-3A5C-4B2D-A7F5-DBA711E5C2FA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611092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80EE-3A5C-4B2D-A7F5-DBA711E5C2FA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611092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80EE-3A5C-4B2D-A7F5-DBA711E5C2FA}" type="slidenum">
              <a:rPr lang="en-AU" smtClean="0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1678041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80EE-3A5C-4B2D-A7F5-DBA711E5C2FA}" type="slidenum">
              <a:rPr lang="en-AU" smtClean="0"/>
              <a:pPr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1678041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80EE-3A5C-4B2D-A7F5-DBA711E5C2FA}" type="slidenum">
              <a:rPr lang="en-AU" smtClean="0"/>
              <a:pPr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167804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80EE-3A5C-4B2D-A7F5-DBA711E5C2FA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3709562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80EE-3A5C-4B2D-A7F5-DBA711E5C2FA}" type="slidenum">
              <a:rPr lang="en-AU" smtClean="0"/>
              <a:pPr/>
              <a:t>20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6110929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80EE-3A5C-4B2D-A7F5-DBA711E5C2FA}" type="slidenum">
              <a:rPr lang="en-AU" smtClean="0"/>
              <a:pPr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1678041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80EE-3A5C-4B2D-A7F5-DBA711E5C2FA}" type="slidenum">
              <a:rPr lang="en-AU" smtClean="0"/>
              <a:pPr/>
              <a:t>22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611092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80EE-3A5C-4B2D-A7F5-DBA711E5C2FA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762407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80EE-3A5C-4B2D-A7F5-DBA711E5C2FA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611092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80EE-3A5C-4B2D-A7F5-DBA711E5C2FA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611092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80EE-3A5C-4B2D-A7F5-DBA711E5C2FA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167804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80EE-3A5C-4B2D-A7F5-DBA711E5C2FA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611092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80EE-3A5C-4B2D-A7F5-DBA711E5C2FA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167804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80EE-3A5C-4B2D-A7F5-DBA711E5C2FA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611092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AU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AU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6161-B124-4A4C-994A-1AF41DD08AD3}" type="datetime1">
              <a:rPr lang="en-AU" smtClean="0"/>
              <a:pPr/>
              <a:t>9/05/2014</a:t>
            </a:fld>
            <a:endParaRPr lang="en-AU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C5CD-B149-4B40-B694-20E692CA0C4A}" type="slidenum">
              <a:rPr lang="en-AU" smtClean="0"/>
              <a:pPr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7577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AU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90E8-9FA6-487B-BBD9-96748D949409}" type="datetime1">
              <a:rPr lang="en-AU" smtClean="0"/>
              <a:pPr/>
              <a:t>9/05/2014</a:t>
            </a:fld>
            <a:endParaRPr lang="en-AU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C5CD-B149-4B40-B694-20E692CA0C4A}" type="slidenum">
              <a:rPr lang="en-AU" smtClean="0"/>
              <a:pPr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648505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AU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149B-24E8-4AA9-8FD9-100795F123B6}" type="datetime1">
              <a:rPr lang="en-AU" smtClean="0"/>
              <a:pPr/>
              <a:t>9/05/2014</a:t>
            </a:fld>
            <a:endParaRPr lang="en-AU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C5CD-B149-4B40-B694-20E692CA0C4A}" type="slidenum">
              <a:rPr lang="en-AU" smtClean="0"/>
              <a:pPr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319118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AU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AU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976A-23FA-44DA-834B-04F54C9A8800}" type="datetime1">
              <a:rPr lang="en-AU" smtClean="0"/>
              <a:pPr/>
              <a:t>9/05/2014</a:t>
            </a:fld>
            <a:endParaRPr lang="en-AU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C5CD-B149-4B40-B694-20E692CA0C4A}" type="slidenum">
              <a:rPr lang="en-AU" smtClean="0"/>
              <a:pPr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237610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4606C-D404-4F60-8CDC-0811E5AD8190}" type="datetime1">
              <a:rPr lang="en-AU" smtClean="0"/>
              <a:pPr/>
              <a:t>9/05/2014</a:t>
            </a:fld>
            <a:endParaRPr lang="en-AU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C5CD-B149-4B40-B694-20E692CA0C4A}" type="slidenum">
              <a:rPr lang="en-AU" smtClean="0"/>
              <a:pPr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91923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AU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AU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AU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D542-4861-4838-BB66-752B2FF552E5}" type="datetime1">
              <a:rPr lang="en-AU" smtClean="0"/>
              <a:pPr/>
              <a:t>9/05/2014</a:t>
            </a:fld>
            <a:endParaRPr lang="en-AU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C5CD-B149-4B40-B694-20E692CA0C4A}" type="slidenum">
              <a:rPr lang="en-AU" smtClean="0"/>
              <a:pPr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94617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AU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AU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BBDD-66FB-4445-9546-6CF45B169CEA}" type="datetime1">
              <a:rPr lang="en-AU" smtClean="0"/>
              <a:pPr/>
              <a:t>9/05/2014</a:t>
            </a:fld>
            <a:endParaRPr lang="en-AU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C5CD-B149-4B40-B694-20E692CA0C4A}" type="slidenum">
              <a:rPr lang="en-AU" smtClean="0"/>
              <a:pPr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864589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AU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94E6-9A6E-4541-94CB-6B48D42A8C80}" type="datetime1">
              <a:rPr lang="en-AU" smtClean="0"/>
              <a:pPr/>
              <a:t>9/05/2014</a:t>
            </a:fld>
            <a:endParaRPr lang="en-AU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C5CD-B149-4B40-B694-20E692CA0C4A}" type="slidenum">
              <a:rPr lang="en-AU" smtClean="0"/>
              <a:pPr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706735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A426-17E0-4A4A-B492-3AE2DFF01A04}" type="datetime1">
              <a:rPr lang="en-AU" smtClean="0"/>
              <a:pPr/>
              <a:t>9/05/2014</a:t>
            </a:fld>
            <a:endParaRPr lang="en-AU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C5CD-B149-4B40-B694-20E692CA0C4A}" type="slidenum">
              <a:rPr lang="en-AU" smtClean="0"/>
              <a:pPr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69936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AU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AU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2EB6-BA70-410C-AB2C-949961E32A40}" type="datetime1">
              <a:rPr lang="en-AU" smtClean="0"/>
              <a:pPr/>
              <a:t>9/05/2014</a:t>
            </a:fld>
            <a:endParaRPr lang="en-AU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C5CD-B149-4B40-B694-20E692CA0C4A}" type="slidenum">
              <a:rPr lang="en-AU" smtClean="0"/>
              <a:pPr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923846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AU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2255-60F1-46B6-B113-C6C3C6F60287}" type="datetime1">
              <a:rPr lang="en-AU" smtClean="0"/>
              <a:pPr/>
              <a:t>9/05/2014</a:t>
            </a:fld>
            <a:endParaRPr lang="en-AU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C5CD-B149-4B40-B694-20E692CA0C4A}" type="slidenum">
              <a:rPr lang="en-AU" smtClean="0"/>
              <a:pPr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410152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AU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FEA2B-ACC0-4D18-960C-87C2BFD159D6}" type="datetime1">
              <a:rPr lang="en-AU" smtClean="0"/>
              <a:pPr/>
              <a:t>9/05/2014</a:t>
            </a:fld>
            <a:endParaRPr lang="en-AU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8C5CD-B149-4B40-B694-20E692CA0C4A}" type="slidenum">
              <a:rPr lang="en-AU" smtClean="0"/>
              <a:pPr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41745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3038028"/>
            <a:ext cx="12192000" cy="3030132"/>
          </a:xfrm>
          <a:prstGeom prst="rect">
            <a:avLst/>
          </a:prstGeom>
          <a:solidFill>
            <a:srgbClr val="00B05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8405" y="133681"/>
            <a:ext cx="2915190" cy="2846014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0" y="3038028"/>
            <a:ext cx="12192000" cy="2818626"/>
          </a:xfrm>
          <a:prstGeom prst="rect">
            <a:avLst/>
          </a:prstGeom>
          <a:solidFill>
            <a:srgbClr val="00B05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CuadroTexto 11"/>
          <p:cNvSpPr txBox="1"/>
          <p:nvPr/>
        </p:nvSpPr>
        <p:spPr>
          <a:xfrm>
            <a:off x="537028" y="3038028"/>
            <a:ext cx="11945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</a:t>
            </a:r>
            <a:endParaRPr lang="en-AU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ector recto de flecha 10"/>
          <p:cNvCxnSpPr/>
          <p:nvPr/>
        </p:nvCxnSpPr>
        <p:spPr>
          <a:xfrm flipV="1">
            <a:off x="9840687" y="4447341"/>
            <a:ext cx="2002971" cy="185782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V="1">
            <a:off x="9768678" y="4986072"/>
            <a:ext cx="2002971" cy="185782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V="1">
            <a:off x="9562055" y="5558173"/>
            <a:ext cx="2002971" cy="185782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537027" y="3959930"/>
            <a:ext cx="11945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What did we learn?</a:t>
            </a:r>
            <a:endParaRPr lang="en-AU" sz="7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743" y="6305170"/>
            <a:ext cx="581276" cy="487648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47009" y="6271318"/>
            <a:ext cx="855997" cy="485672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13514" y="6105158"/>
            <a:ext cx="755903" cy="763857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2451" y="6241093"/>
            <a:ext cx="960857" cy="58252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02976" y="6152100"/>
            <a:ext cx="1066800" cy="671513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31063" y="6126492"/>
            <a:ext cx="624679" cy="666325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81623" y="6139361"/>
            <a:ext cx="838313" cy="670650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31439" y="6191250"/>
            <a:ext cx="495300" cy="66675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420336" y="6152100"/>
            <a:ext cx="4857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38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-40944" y="1691211"/>
            <a:ext cx="12232944" cy="3099459"/>
          </a:xfrm>
          <a:prstGeom prst="rect">
            <a:avLst/>
          </a:prstGeom>
          <a:solidFill>
            <a:srgbClr val="00B05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5" name="Conector recto de flecha 14"/>
          <p:cNvCxnSpPr/>
          <p:nvPr/>
        </p:nvCxnSpPr>
        <p:spPr>
          <a:xfrm>
            <a:off x="-40944" y="1822742"/>
            <a:ext cx="12192000" cy="44663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1621809" y="-52132"/>
            <a:ext cx="11945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Subtitle subtitle</a:t>
            </a:r>
            <a:endParaRPr lang="en-AU" sz="7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riángulo rectángulo 2"/>
          <p:cNvSpPr/>
          <p:nvPr/>
        </p:nvSpPr>
        <p:spPr>
          <a:xfrm rot="5400000">
            <a:off x="-674277" y="2754723"/>
            <a:ext cx="2610866" cy="1099887"/>
          </a:xfrm>
          <a:prstGeom prst="rtTriangle">
            <a:avLst/>
          </a:prstGeom>
          <a:solidFill>
            <a:schemeClr val="tx1">
              <a:lumMod val="75000"/>
              <a:lumOff val="2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48126" y="6452603"/>
            <a:ext cx="474388" cy="365125"/>
          </a:xfrm>
        </p:spPr>
        <p:txBody>
          <a:bodyPr/>
          <a:lstStyle/>
          <a:p>
            <a:fld id="{5008C5CD-B149-4B40-B694-20E692CA0C4A}" type="slidenum">
              <a:rPr lang="en-AU" sz="1800" smtClean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/>
              <a:t>10</a:t>
            </a:fld>
            <a:endParaRPr lang="en-AU" sz="1800" dirty="0">
              <a:solidFill>
                <a:schemeClr val="accent3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66990" y="6149894"/>
            <a:ext cx="684066" cy="667834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>
            <a:off x="1012997" y="2069785"/>
            <a:ext cx="102690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Invalid Hypothesis</a:t>
            </a:r>
          </a:p>
          <a:p>
            <a:endParaRPr lang="en-AU" sz="7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1" name="Triángulo rectángulo 30"/>
          <p:cNvSpPr/>
          <p:nvPr/>
        </p:nvSpPr>
        <p:spPr>
          <a:xfrm rot="16200000">
            <a:off x="10244030" y="2825275"/>
            <a:ext cx="2610866" cy="1099887"/>
          </a:xfrm>
          <a:prstGeom prst="rtTriangle">
            <a:avLst/>
          </a:prstGeom>
          <a:solidFill>
            <a:schemeClr val="tx1">
              <a:lumMod val="75000"/>
              <a:lumOff val="2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417868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0" y="-43161"/>
            <a:ext cx="12192000" cy="309862"/>
          </a:xfrm>
          <a:prstGeom prst="rect">
            <a:avLst/>
          </a:prstGeom>
          <a:solidFill>
            <a:srgbClr val="00B05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riángulo rectángulo 2"/>
          <p:cNvSpPr/>
          <p:nvPr/>
        </p:nvSpPr>
        <p:spPr>
          <a:xfrm rot="10800000">
            <a:off x="0" y="-43165"/>
            <a:ext cx="12192000" cy="309865"/>
          </a:xfrm>
          <a:prstGeom prst="rtTriangle">
            <a:avLst/>
          </a:prstGeom>
          <a:solidFill>
            <a:schemeClr val="tx1">
              <a:lumMod val="75000"/>
              <a:lumOff val="2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48126" y="6452603"/>
            <a:ext cx="422137" cy="365125"/>
          </a:xfrm>
        </p:spPr>
        <p:txBody>
          <a:bodyPr/>
          <a:lstStyle/>
          <a:p>
            <a:fld id="{5008C5CD-B149-4B40-B694-20E692CA0C4A}" type="slidenum">
              <a:rPr lang="en-AU" sz="1800" smtClean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/>
              <a:t>11</a:t>
            </a:fld>
            <a:endParaRPr lang="en-AU" sz="1800" dirty="0">
              <a:solidFill>
                <a:schemeClr val="accent3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66990" y="6149894"/>
            <a:ext cx="684066" cy="667834"/>
          </a:xfrm>
          <a:prstGeom prst="rect">
            <a:avLst/>
          </a:prstGeom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 l="53987" t="51627" r="1503" b="2307"/>
          <a:stretch>
            <a:fillRect/>
          </a:stretch>
        </p:blipFill>
        <p:spPr bwMode="auto">
          <a:xfrm>
            <a:off x="6766560" y="548639"/>
            <a:ext cx="5238994" cy="529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3529"/>
            <a:ext cx="6688183" cy="662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7436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-43162"/>
            <a:ext cx="12192000" cy="1128363"/>
          </a:xfrm>
          <a:prstGeom prst="rect">
            <a:avLst/>
          </a:prstGeom>
          <a:solidFill>
            <a:srgbClr val="00B05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Conector recto de flecha 10"/>
          <p:cNvCxnSpPr/>
          <p:nvPr/>
        </p:nvCxnSpPr>
        <p:spPr>
          <a:xfrm flipV="1">
            <a:off x="9905759" y="51706"/>
            <a:ext cx="2002971" cy="185782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V="1">
            <a:off x="9829656" y="490882"/>
            <a:ext cx="2002971" cy="185782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V="1">
            <a:off x="9789628" y="844097"/>
            <a:ext cx="2002971" cy="185782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1621809" y="-52132"/>
            <a:ext cx="11945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Hypothesis 2</a:t>
            </a:r>
            <a:endParaRPr lang="en-AU" sz="7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riángulo rectángulo 2"/>
          <p:cNvSpPr/>
          <p:nvPr/>
        </p:nvSpPr>
        <p:spPr>
          <a:xfrm>
            <a:off x="52787" y="51706"/>
            <a:ext cx="975913" cy="974135"/>
          </a:xfrm>
          <a:prstGeom prst="rtTriangle">
            <a:avLst/>
          </a:prstGeom>
          <a:solidFill>
            <a:schemeClr val="tx1">
              <a:lumMod val="75000"/>
              <a:lumOff val="2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48126" y="6457950"/>
            <a:ext cx="561474" cy="359778"/>
          </a:xfrm>
        </p:spPr>
        <p:txBody>
          <a:bodyPr/>
          <a:lstStyle/>
          <a:p>
            <a:fld id="{5008C5CD-B149-4B40-B694-20E692CA0C4A}" type="slidenum">
              <a:rPr lang="en-AU" sz="1800" smtClean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/>
              <a:t>12</a:t>
            </a:fld>
            <a:endParaRPr lang="en-AU" sz="1800" dirty="0">
              <a:solidFill>
                <a:schemeClr val="accent3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990" y="6149894"/>
            <a:ext cx="684066" cy="667834"/>
          </a:xfrm>
          <a:prstGeom prst="rect">
            <a:avLst/>
          </a:prstGeom>
        </p:spPr>
      </p:pic>
      <p:cxnSp>
        <p:nvCxnSpPr>
          <p:cNvPr id="23" name="Conector recto de flecha 14"/>
          <p:cNvCxnSpPr/>
          <p:nvPr/>
        </p:nvCxnSpPr>
        <p:spPr>
          <a:xfrm flipV="1">
            <a:off x="9982056" y="643282"/>
            <a:ext cx="2002971" cy="185782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2"/>
          <p:cNvSpPr/>
          <p:nvPr/>
        </p:nvSpPr>
        <p:spPr>
          <a:xfrm>
            <a:off x="190469" y="1282207"/>
            <a:ext cx="8352928" cy="538294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3" name="Tabel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14803861"/>
              </p:ext>
            </p:extLst>
          </p:nvPr>
        </p:nvGraphicFramePr>
        <p:xfrm>
          <a:off x="478501" y="2074296"/>
          <a:ext cx="7831782" cy="4325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468"/>
                <a:gridCol w="3257905"/>
                <a:gridCol w="2811409"/>
              </a:tblGrid>
              <a:tr h="249720">
                <a:tc gridSpan="2">
                  <a:txBody>
                    <a:bodyPr/>
                    <a:lstStyle/>
                    <a:p>
                      <a:r>
                        <a:rPr lang="en-AU" noProof="0" dirty="0" smtClean="0">
                          <a:latin typeface="Segoe UI Light" pitchFamily="34" charset="0"/>
                        </a:rPr>
                        <a:t>Component:  Value proposition</a:t>
                      </a:r>
                      <a:endParaRPr lang="en-AU" noProof="0" dirty="0">
                        <a:latin typeface="Segoe UI Light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noProof="0" dirty="0" smtClean="0">
                          <a:latin typeface="Segoe UI Light" pitchFamily="34" charset="0"/>
                        </a:rPr>
                        <a:t>Code:                       VP01</a:t>
                      </a:r>
                      <a:endParaRPr lang="en-AU" noProof="0" dirty="0">
                        <a:latin typeface="Segoe UI Light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77790">
                <a:tc>
                  <a:txBody>
                    <a:bodyPr/>
                    <a:lstStyle/>
                    <a:p>
                      <a:r>
                        <a:rPr lang="en-AU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</a:rPr>
                        <a:t>Hypothesis</a:t>
                      </a:r>
                      <a:endParaRPr lang="en-AU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</a:rPr>
                        <a:t>University</a:t>
                      </a:r>
                      <a:r>
                        <a:rPr lang="en-US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</a:rPr>
                        <a:t> Students are not completely satisfied with team works because they have these problems: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</a:rPr>
                        <a:t>Time consumed to book meetings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</a:rPr>
                        <a:t>Discussion tracking (too many comments that you missed).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</a:rPr>
                        <a:t>Files management (tracking changes and many versions of the same document).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</a:rPr>
                        <a:t>Getting distracted by notifications while doing a group work on Facebook.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</a:rPr>
                        <a:t>Usage of more than one platform.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944698">
                <a:tc>
                  <a:txBody>
                    <a:bodyPr/>
                    <a:lstStyle/>
                    <a:p>
                      <a:r>
                        <a:rPr lang="en-AU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</a:rPr>
                        <a:t>Test</a:t>
                      </a:r>
                      <a:endParaRPr lang="en-AU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</a:rPr>
                        <a:t>100  Surveys ranking the problems described from University Students.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</a:rPr>
                        <a:t>20 interviews from University Students.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55010">
                <a:tc>
                  <a:txBody>
                    <a:bodyPr/>
                    <a:lstStyle/>
                    <a:p>
                      <a:r>
                        <a:rPr lang="en-AU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</a:rPr>
                        <a:t>Validation</a:t>
                      </a:r>
                      <a:endParaRPr lang="en-AU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AU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</a:rPr>
                        <a:t>Each problem is at least 75% ranked in the top</a:t>
                      </a:r>
                      <a:r>
                        <a:rPr lang="en-AU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</a:rPr>
                        <a:t> 3.</a:t>
                      </a:r>
                      <a:endParaRPr lang="en-AU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CuadroTexto 4"/>
          <p:cNvSpPr txBox="1"/>
          <p:nvPr/>
        </p:nvSpPr>
        <p:spPr>
          <a:xfrm>
            <a:off x="6095125" y="1580693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latin typeface="Segoe UI Light" pitchFamily="34" charset="0"/>
              </a:rPr>
              <a:t>1.0</a:t>
            </a:r>
            <a:endParaRPr lang="es-CO" dirty="0">
              <a:latin typeface="Segoe UI Light" pitchFamily="34" charset="0"/>
            </a:endParaRPr>
          </a:p>
        </p:txBody>
      </p:sp>
      <p:sp>
        <p:nvSpPr>
          <p:cNvPr id="19" name="CuadroTexto 5"/>
          <p:cNvSpPr txBox="1"/>
          <p:nvPr/>
        </p:nvSpPr>
        <p:spPr>
          <a:xfrm>
            <a:off x="3878472" y="1570240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err="1" smtClean="0">
                <a:latin typeface="Segoe UI Light" pitchFamily="34" charset="0"/>
              </a:rPr>
              <a:t>leadteam</a:t>
            </a:r>
            <a:endParaRPr lang="en-AU" dirty="0">
              <a:latin typeface="Segoe UI Light" pitchFamily="34" charset="0"/>
            </a:endParaRPr>
          </a:p>
        </p:txBody>
      </p:sp>
      <p:sp>
        <p:nvSpPr>
          <p:cNvPr id="20" name="CuadroTexto 6"/>
          <p:cNvSpPr txBox="1"/>
          <p:nvPr/>
        </p:nvSpPr>
        <p:spPr>
          <a:xfrm>
            <a:off x="406493" y="1468615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bg1"/>
                </a:solidFill>
              </a:rPr>
              <a:t>Hypothesis Form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21" name="CuadroTexto 7"/>
          <p:cNvSpPr txBox="1"/>
          <p:nvPr/>
        </p:nvSpPr>
        <p:spPr>
          <a:xfrm>
            <a:off x="3790869" y="1301954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</a:rPr>
              <a:t>Model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22" name="CuadroTexto 8"/>
          <p:cNvSpPr txBox="1"/>
          <p:nvPr/>
        </p:nvSpPr>
        <p:spPr>
          <a:xfrm>
            <a:off x="6023117" y="1282208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</a:rPr>
              <a:t>Versio</a:t>
            </a:r>
            <a:r>
              <a:rPr lang="en-AU" sz="1400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8659906" y="1250577"/>
            <a:ext cx="3464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5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itchFamily="34" charset="0"/>
              </a:rPr>
              <a:t>Invalid</a:t>
            </a:r>
            <a:r>
              <a:rPr lang="pt-PT" sz="5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itchFamily="34" charset="0"/>
              </a:rPr>
              <a:t> </a:t>
            </a:r>
            <a:endParaRPr lang="pt-PT" sz="5400" dirty="0">
              <a:solidFill>
                <a:schemeClr val="tx1">
                  <a:lumMod val="50000"/>
                  <a:lumOff val="50000"/>
                </a:schemeClr>
              </a:solidFill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389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0" y="-43161"/>
            <a:ext cx="12192000" cy="309862"/>
          </a:xfrm>
          <a:prstGeom prst="rect">
            <a:avLst/>
          </a:prstGeom>
          <a:solidFill>
            <a:srgbClr val="00B05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riángulo rectángulo 2"/>
          <p:cNvSpPr/>
          <p:nvPr/>
        </p:nvSpPr>
        <p:spPr>
          <a:xfrm rot="10800000">
            <a:off x="0" y="-43165"/>
            <a:ext cx="12192000" cy="309865"/>
          </a:xfrm>
          <a:prstGeom prst="rtTriangle">
            <a:avLst/>
          </a:prstGeom>
          <a:solidFill>
            <a:schemeClr val="tx1">
              <a:lumMod val="75000"/>
              <a:lumOff val="2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48126" y="6452603"/>
            <a:ext cx="539703" cy="365125"/>
          </a:xfrm>
        </p:spPr>
        <p:txBody>
          <a:bodyPr/>
          <a:lstStyle/>
          <a:p>
            <a:fld id="{5008C5CD-B149-4B40-B694-20E692CA0C4A}" type="slidenum">
              <a:rPr lang="en-AU" sz="1800" smtClean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/>
              <a:t>13</a:t>
            </a:fld>
            <a:endParaRPr lang="en-AU" sz="1800" dirty="0">
              <a:solidFill>
                <a:schemeClr val="accent3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66990" y="6149894"/>
            <a:ext cx="684066" cy="667834"/>
          </a:xfrm>
          <a:prstGeom prst="rect">
            <a:avLst/>
          </a:prstGeom>
        </p:spPr>
      </p:pic>
      <p:graphicFrame>
        <p:nvGraphicFramePr>
          <p:cNvPr id="20" name="Gráfico 19"/>
          <p:cNvGraphicFramePr/>
          <p:nvPr/>
        </p:nvGraphicFramePr>
        <p:xfrm>
          <a:off x="0" y="300447"/>
          <a:ext cx="12192000" cy="6557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71091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0" y="-43161"/>
            <a:ext cx="12192000" cy="309862"/>
          </a:xfrm>
          <a:prstGeom prst="rect">
            <a:avLst/>
          </a:prstGeom>
          <a:solidFill>
            <a:srgbClr val="00B05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riángulo rectángulo 2"/>
          <p:cNvSpPr/>
          <p:nvPr/>
        </p:nvSpPr>
        <p:spPr>
          <a:xfrm rot="10800000">
            <a:off x="0" y="-43165"/>
            <a:ext cx="12192000" cy="309865"/>
          </a:xfrm>
          <a:prstGeom prst="rtTriangle">
            <a:avLst/>
          </a:prstGeom>
          <a:solidFill>
            <a:schemeClr val="tx1">
              <a:lumMod val="75000"/>
              <a:lumOff val="2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48126" y="6452603"/>
            <a:ext cx="539703" cy="365125"/>
          </a:xfrm>
        </p:spPr>
        <p:txBody>
          <a:bodyPr/>
          <a:lstStyle/>
          <a:p>
            <a:fld id="{5008C5CD-B149-4B40-B694-20E692CA0C4A}" type="slidenum">
              <a:rPr lang="en-AU" sz="1800" smtClean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/>
              <a:t>14</a:t>
            </a:fld>
            <a:endParaRPr lang="en-AU" sz="1800" dirty="0">
              <a:solidFill>
                <a:schemeClr val="accent3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66990" y="6149894"/>
            <a:ext cx="684066" cy="667834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87978" y="555939"/>
            <a:ext cx="7893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Only 54% are frustrated or feel “Middle" about teamwork and the 6 top problems faced are:</a:t>
            </a:r>
            <a:endParaRPr lang="pt-PT" sz="2000" b="1" dirty="0" smtClean="0">
              <a:latin typeface="Segoe UI Light" pitchFamily="34" charset="0"/>
            </a:endParaRPr>
          </a:p>
        </p:txBody>
      </p:sp>
      <p:sp>
        <p:nvSpPr>
          <p:cNvPr id="16" name="Rectângulo 15"/>
          <p:cNvSpPr/>
          <p:nvPr/>
        </p:nvSpPr>
        <p:spPr>
          <a:xfrm>
            <a:off x="0" y="1787581"/>
            <a:ext cx="6096000" cy="37802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lvl="1" indent="-457200" algn="ctr">
              <a:lnSpc>
                <a:spcPct val="150000"/>
              </a:lnSpc>
              <a:buClr>
                <a:srgbClr val="019925"/>
              </a:buClr>
              <a:buSzPct val="180000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People that are not available to promptly respond </a:t>
            </a:r>
          </a:p>
          <a:p>
            <a:pPr marL="914400" lvl="1" indent="-457200" algn="ctr">
              <a:lnSpc>
                <a:spcPct val="150000"/>
              </a:lnSpc>
              <a:buClr>
                <a:srgbClr val="019925"/>
              </a:buClr>
              <a:buSzPct val="180000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Involvement at different levels </a:t>
            </a:r>
          </a:p>
          <a:p>
            <a:pPr marL="914400" lvl="1" indent="-457200" algn="ctr">
              <a:lnSpc>
                <a:spcPct val="150000"/>
              </a:lnSpc>
              <a:buClr>
                <a:srgbClr val="019925"/>
              </a:buClr>
              <a:buSzPct val="180000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Time consumed to book meetings </a:t>
            </a:r>
          </a:p>
          <a:p>
            <a:pPr marL="914400" lvl="1" indent="-457200" algn="ctr">
              <a:lnSpc>
                <a:spcPct val="150000"/>
              </a:lnSpc>
              <a:buClr>
                <a:srgbClr val="019925"/>
              </a:buClr>
              <a:buSzPct val="180000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Files management (tracking changes and many versions of the same document) </a:t>
            </a:r>
          </a:p>
          <a:p>
            <a:pPr marL="914400" lvl="1" indent="-457200" algn="ctr">
              <a:lnSpc>
                <a:spcPct val="150000"/>
              </a:lnSpc>
              <a:buClr>
                <a:srgbClr val="019925"/>
              </a:buClr>
              <a:buSzPct val="180000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Different perspective and expectations for final grades</a:t>
            </a:r>
          </a:p>
          <a:p>
            <a:pPr marL="914400" lvl="1" indent="-457200" algn="ctr">
              <a:lnSpc>
                <a:spcPct val="150000"/>
              </a:lnSpc>
              <a:buClr>
                <a:srgbClr val="019925"/>
              </a:buClr>
              <a:buSzPct val="180000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Don't understand what the teacher wants and the expectation</a:t>
            </a:r>
            <a:endParaRPr lang="pt-PT" dirty="0" smtClean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914400" lvl="1" indent="-457200" algn="ctr">
              <a:lnSpc>
                <a:spcPct val="150000"/>
              </a:lnSpc>
              <a:buClr>
                <a:srgbClr val="019925"/>
              </a:buClr>
              <a:buSzPct val="180000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23" name="Conexão recta unidireccional 22"/>
          <p:cNvCxnSpPr/>
          <p:nvPr/>
        </p:nvCxnSpPr>
        <p:spPr>
          <a:xfrm flipV="1">
            <a:off x="6348549" y="1763486"/>
            <a:ext cx="3161211" cy="274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9627326" y="914399"/>
            <a:ext cx="25646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latin typeface="Segoe UI Light" pitchFamily="34" charset="0"/>
              </a:rPr>
              <a:t>Can we add a link to the different social media and e-mail? Can we calculate average response time (teacher could have access to) </a:t>
            </a:r>
            <a:endParaRPr lang="en-CA" dirty="0">
              <a:latin typeface="Segoe UI Light" pitchFamily="34" charset="0"/>
            </a:endParaRPr>
          </a:p>
        </p:txBody>
      </p:sp>
      <p:cxnSp>
        <p:nvCxnSpPr>
          <p:cNvPr id="27" name="Conexão recta unidireccional 26"/>
          <p:cNvCxnSpPr/>
          <p:nvPr/>
        </p:nvCxnSpPr>
        <p:spPr>
          <a:xfrm>
            <a:off x="6283234" y="2455817"/>
            <a:ext cx="3304904" cy="4180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9627326" y="2804159"/>
            <a:ext cx="25646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latin typeface="Segoe UI Light" pitchFamily="34" charset="0"/>
              </a:rPr>
              <a:t>Can we add an evaluation system, possibly used by the teacher in the final evaluation?</a:t>
            </a:r>
            <a:endParaRPr lang="en-CA" dirty="0">
              <a:latin typeface="Segoe UI Light" pitchFamily="34" charset="0"/>
            </a:endParaRPr>
          </a:p>
        </p:txBody>
      </p:sp>
      <p:cxnSp>
        <p:nvCxnSpPr>
          <p:cNvPr id="30" name="Conexão recta unidireccional 29"/>
          <p:cNvCxnSpPr/>
          <p:nvPr/>
        </p:nvCxnSpPr>
        <p:spPr>
          <a:xfrm>
            <a:off x="6270171" y="2952206"/>
            <a:ext cx="1097280" cy="5355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CaixaDeTexto 31"/>
          <p:cNvSpPr txBox="1"/>
          <p:nvPr/>
        </p:nvSpPr>
        <p:spPr>
          <a:xfrm>
            <a:off x="7249887" y="3139437"/>
            <a:ext cx="2564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latin typeface="Segoe UI Light" pitchFamily="34" charset="0"/>
              </a:rPr>
              <a:t>Addressed by our Calendar and Scheduling feature</a:t>
            </a:r>
            <a:endParaRPr lang="en-CA" dirty="0">
              <a:latin typeface="Segoe UI Light" pitchFamily="34" charset="0"/>
            </a:endParaRPr>
          </a:p>
        </p:txBody>
      </p:sp>
      <p:cxnSp>
        <p:nvCxnSpPr>
          <p:cNvPr id="35" name="Conexão recta unidireccional 34"/>
          <p:cNvCxnSpPr>
            <a:stCxn id="16" idx="3"/>
          </p:cNvCxnSpPr>
          <p:nvPr/>
        </p:nvCxnSpPr>
        <p:spPr>
          <a:xfrm>
            <a:off x="6096000" y="3677682"/>
            <a:ext cx="1937658" cy="11033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CaixaDeTexto 36"/>
          <p:cNvSpPr txBox="1"/>
          <p:nvPr/>
        </p:nvSpPr>
        <p:spPr>
          <a:xfrm>
            <a:off x="8016240" y="4389117"/>
            <a:ext cx="2564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latin typeface="Segoe UI Light" pitchFamily="34" charset="0"/>
              </a:rPr>
              <a:t>Addressed by our File Sharing feature – with Docs, Edit and Sketch!</a:t>
            </a:r>
            <a:endParaRPr lang="en-CA" dirty="0">
              <a:latin typeface="Segoe UI Light" pitchFamily="34" charset="0"/>
            </a:endParaRPr>
          </a:p>
        </p:txBody>
      </p:sp>
      <p:cxnSp>
        <p:nvCxnSpPr>
          <p:cNvPr id="38" name="Conexão recta unidireccional 37"/>
          <p:cNvCxnSpPr/>
          <p:nvPr/>
        </p:nvCxnSpPr>
        <p:spPr>
          <a:xfrm>
            <a:off x="5969726" y="4741817"/>
            <a:ext cx="1201783" cy="5225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5738947" y="5442854"/>
            <a:ext cx="5704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latin typeface="Segoe UI Light" pitchFamily="34" charset="0"/>
              </a:rPr>
              <a:t>We could create a description box when the teacher uploads the assignment + a forum to discuss between the students of the subject </a:t>
            </a:r>
            <a:endParaRPr lang="en-CA" dirty="0"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091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-43162"/>
            <a:ext cx="12192000" cy="1128363"/>
          </a:xfrm>
          <a:prstGeom prst="rect">
            <a:avLst/>
          </a:prstGeom>
          <a:solidFill>
            <a:srgbClr val="00B05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Conector recto de flecha 10"/>
          <p:cNvCxnSpPr/>
          <p:nvPr/>
        </p:nvCxnSpPr>
        <p:spPr>
          <a:xfrm flipV="1">
            <a:off x="9905759" y="51706"/>
            <a:ext cx="2002971" cy="185782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V="1">
            <a:off x="9829656" y="490882"/>
            <a:ext cx="2002971" cy="185782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V="1">
            <a:off x="9789628" y="844097"/>
            <a:ext cx="2002971" cy="185782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1621809" y="-52132"/>
            <a:ext cx="11945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Hypothesis 4</a:t>
            </a:r>
            <a:endParaRPr lang="en-AU" sz="7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riángulo rectángulo 2"/>
          <p:cNvSpPr/>
          <p:nvPr/>
        </p:nvSpPr>
        <p:spPr>
          <a:xfrm>
            <a:off x="52787" y="51706"/>
            <a:ext cx="975913" cy="974135"/>
          </a:xfrm>
          <a:prstGeom prst="rtTriangle">
            <a:avLst/>
          </a:prstGeom>
          <a:solidFill>
            <a:schemeClr val="tx1">
              <a:lumMod val="75000"/>
              <a:lumOff val="2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48126" y="6457950"/>
            <a:ext cx="561474" cy="359778"/>
          </a:xfrm>
        </p:spPr>
        <p:txBody>
          <a:bodyPr/>
          <a:lstStyle/>
          <a:p>
            <a:fld id="{5008C5CD-B149-4B40-B694-20E692CA0C4A}" type="slidenum">
              <a:rPr lang="en-AU" sz="1800" smtClean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/>
              <a:t>15</a:t>
            </a:fld>
            <a:endParaRPr lang="en-AU" sz="1800" dirty="0">
              <a:solidFill>
                <a:schemeClr val="accent3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990" y="6149894"/>
            <a:ext cx="684066" cy="667834"/>
          </a:xfrm>
          <a:prstGeom prst="rect">
            <a:avLst/>
          </a:prstGeom>
        </p:spPr>
      </p:pic>
      <p:cxnSp>
        <p:nvCxnSpPr>
          <p:cNvPr id="23" name="Conector recto de flecha 14"/>
          <p:cNvCxnSpPr/>
          <p:nvPr/>
        </p:nvCxnSpPr>
        <p:spPr>
          <a:xfrm flipV="1">
            <a:off x="9982056" y="643282"/>
            <a:ext cx="2002971" cy="185782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6"/>
          <p:cNvSpPr txBox="1"/>
          <p:nvPr/>
        </p:nvSpPr>
        <p:spPr>
          <a:xfrm>
            <a:off x="2192710" y="2107803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bg1"/>
                </a:solidFill>
              </a:rPr>
              <a:t>Hypothesis Form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13" name="CuadroTexto 6"/>
          <p:cNvSpPr txBox="1"/>
          <p:nvPr/>
        </p:nvSpPr>
        <p:spPr>
          <a:xfrm>
            <a:off x="2192710" y="2035795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bg1"/>
                </a:solidFill>
              </a:rPr>
              <a:t>Hypothesis Form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18" name="CuadroTexto 8"/>
          <p:cNvSpPr txBox="1"/>
          <p:nvPr/>
        </p:nvSpPr>
        <p:spPr>
          <a:xfrm>
            <a:off x="7809334" y="1849388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</a:rPr>
              <a:t>Versio</a:t>
            </a:r>
            <a:r>
              <a:rPr lang="en-AU" sz="1400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19" name="CuadroTexto 6"/>
          <p:cNvSpPr txBox="1"/>
          <p:nvPr/>
        </p:nvSpPr>
        <p:spPr>
          <a:xfrm>
            <a:off x="2192710" y="2035795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bg1"/>
                </a:solidFill>
              </a:rPr>
              <a:t>Hypothesis Form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20" name="Rectángulo 2"/>
          <p:cNvSpPr/>
          <p:nvPr/>
        </p:nvSpPr>
        <p:spPr>
          <a:xfrm>
            <a:off x="188227" y="1656355"/>
            <a:ext cx="7732091" cy="477133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21" name="Tabel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23903508"/>
              </p:ext>
            </p:extLst>
          </p:nvPr>
        </p:nvGraphicFramePr>
        <p:xfrm>
          <a:off x="476259" y="2448444"/>
          <a:ext cx="7121330" cy="3781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588"/>
                <a:gridCol w="2962367"/>
                <a:gridCol w="2556375"/>
              </a:tblGrid>
              <a:tr h="249720">
                <a:tc gridSpan="2">
                  <a:txBody>
                    <a:bodyPr/>
                    <a:lstStyle/>
                    <a:p>
                      <a:r>
                        <a:rPr lang="en-AU" noProof="0" dirty="0" smtClean="0">
                          <a:latin typeface="Segoe UI Light" pitchFamily="34" charset="0"/>
                        </a:rPr>
                        <a:t>Component:  Value proposition</a:t>
                      </a:r>
                      <a:endParaRPr lang="en-AU" noProof="0" dirty="0">
                        <a:latin typeface="Segoe UI Light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noProof="0" dirty="0" smtClean="0">
                          <a:latin typeface="Segoe UI Light" pitchFamily="34" charset="0"/>
                        </a:rPr>
                        <a:t>Code:     </a:t>
                      </a:r>
                      <a:r>
                        <a:rPr lang="en-AU" baseline="0" noProof="0" dirty="0" smtClean="0">
                          <a:latin typeface="Segoe UI Light" pitchFamily="34" charset="0"/>
                        </a:rPr>
                        <a:t> </a:t>
                      </a:r>
                      <a:r>
                        <a:rPr lang="en-AU" noProof="0" dirty="0" smtClean="0">
                          <a:latin typeface="Segoe UI Light" pitchFamily="34" charset="0"/>
                        </a:rPr>
                        <a:t>              VP03</a:t>
                      </a:r>
                      <a:endParaRPr lang="en-AU" noProof="0" dirty="0">
                        <a:latin typeface="Segoe UI Light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77790">
                <a:tc>
                  <a:txBody>
                    <a:bodyPr/>
                    <a:lstStyle/>
                    <a:p>
                      <a:r>
                        <a:rPr lang="en-AU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</a:rPr>
                        <a:t>Hypothesis</a:t>
                      </a:r>
                      <a:endParaRPr lang="en-AU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n-US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</a:rPr>
                        <a:t>The</a:t>
                      </a:r>
                      <a:r>
                        <a:rPr lang="en-US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</a:rPr>
                        <a:t> main functions University Students use on Facebook Groups are finding people, chatting (discussions and meeting scheduling) and sending files. However, Facebook is not customized to do this kind of tasks.</a:t>
                      </a:r>
                      <a:endParaRPr lang="en-US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037808">
                <a:tc>
                  <a:txBody>
                    <a:bodyPr/>
                    <a:lstStyle/>
                    <a:p>
                      <a:r>
                        <a:rPr lang="en-AU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</a:rPr>
                        <a:t>Test</a:t>
                      </a:r>
                      <a:endParaRPr lang="en-AU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n-US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</a:rPr>
                        <a:t>20 interviews to University Students asking (1) for what purposes they use Facebook, regarding team work, and (2) if they believe it is suits the needs. 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55010">
                <a:tc>
                  <a:txBody>
                    <a:bodyPr/>
                    <a:lstStyle/>
                    <a:p>
                      <a:r>
                        <a:rPr lang="en-AU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</a:rPr>
                        <a:t>Validation</a:t>
                      </a:r>
                      <a:endParaRPr lang="en-AU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</a:rPr>
                        <a:t>1st part: 50% use Facebook mainly for those functions.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</a:rPr>
                        <a:t>2nd part: 50% said “no”.</a:t>
                      </a:r>
                      <a:endParaRPr lang="en-AU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CuadroTexto 4"/>
          <p:cNvSpPr txBox="1"/>
          <p:nvPr/>
        </p:nvSpPr>
        <p:spPr>
          <a:xfrm>
            <a:off x="5433977" y="1968288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latin typeface="Segoe UI Light" pitchFamily="34" charset="0"/>
              </a:rPr>
              <a:t>1.0</a:t>
            </a:r>
            <a:endParaRPr lang="es-CO" dirty="0">
              <a:latin typeface="Segoe UI Light" pitchFamily="34" charset="0"/>
            </a:endParaRPr>
          </a:p>
        </p:txBody>
      </p:sp>
      <p:sp>
        <p:nvSpPr>
          <p:cNvPr id="25" name="CuadroTexto 5"/>
          <p:cNvSpPr txBox="1"/>
          <p:nvPr/>
        </p:nvSpPr>
        <p:spPr>
          <a:xfrm>
            <a:off x="3217324" y="1957835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err="1" smtClean="0">
                <a:latin typeface="Segoe UI Light" pitchFamily="34" charset="0"/>
              </a:rPr>
              <a:t>leadteam</a:t>
            </a:r>
            <a:endParaRPr lang="en-AU" dirty="0">
              <a:latin typeface="Segoe UI Light" pitchFamily="34" charset="0"/>
            </a:endParaRPr>
          </a:p>
        </p:txBody>
      </p:sp>
      <p:sp>
        <p:nvSpPr>
          <p:cNvPr id="26" name="CuadroTexto 6"/>
          <p:cNvSpPr txBox="1"/>
          <p:nvPr/>
        </p:nvSpPr>
        <p:spPr>
          <a:xfrm>
            <a:off x="404251" y="1842763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bg1"/>
                </a:solidFill>
              </a:rPr>
              <a:t>Hypothesis Form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27" name="CuadroTexto 7"/>
          <p:cNvSpPr txBox="1"/>
          <p:nvPr/>
        </p:nvSpPr>
        <p:spPr>
          <a:xfrm>
            <a:off x="3129721" y="1689549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</a:rPr>
              <a:t>Model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28" name="CuadroTexto 8"/>
          <p:cNvSpPr txBox="1"/>
          <p:nvPr/>
        </p:nvSpPr>
        <p:spPr>
          <a:xfrm>
            <a:off x="5361969" y="1669803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</a:rPr>
              <a:t>Versio</a:t>
            </a:r>
            <a:r>
              <a:rPr lang="en-AU" sz="1400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29" name="Rectângulo 28"/>
          <p:cNvSpPr/>
          <p:nvPr/>
        </p:nvSpPr>
        <p:spPr>
          <a:xfrm>
            <a:off x="8054789" y="2177115"/>
            <a:ext cx="40565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019925"/>
              </a:buClr>
              <a:buSzPct val="180000"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70% thinks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Facebook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is a good solution. 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8256494" y="1237130"/>
            <a:ext cx="3464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5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itchFamily="34" charset="0"/>
              </a:rPr>
              <a:t>Invalid</a:t>
            </a:r>
            <a:r>
              <a:rPr lang="pt-PT" sz="5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itchFamily="34" charset="0"/>
              </a:rPr>
              <a:t> </a:t>
            </a:r>
            <a:endParaRPr lang="pt-PT" sz="5400" dirty="0">
              <a:solidFill>
                <a:schemeClr val="tx1">
                  <a:lumMod val="50000"/>
                  <a:lumOff val="50000"/>
                </a:schemeClr>
              </a:solidFill>
              <a:latin typeface="Segoe UI Light" pitchFamily="34" charset="0"/>
            </a:endParaRPr>
          </a:p>
        </p:txBody>
      </p:sp>
      <p:sp>
        <p:nvSpPr>
          <p:cNvPr id="31" name="Seta para baixo 30"/>
          <p:cNvSpPr/>
          <p:nvPr/>
        </p:nvSpPr>
        <p:spPr>
          <a:xfrm>
            <a:off x="9829800" y="3065929"/>
            <a:ext cx="443753" cy="38996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Rectângulo 32"/>
          <p:cNvSpPr/>
          <p:nvPr/>
        </p:nvSpPr>
        <p:spPr>
          <a:xfrm>
            <a:off x="7987553" y="3509247"/>
            <a:ext cx="4164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Clr>
                <a:srgbClr val="019925"/>
              </a:buClr>
              <a:buSzPct val="180000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Reinforces the Hypothesis we are testing of being integrated into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Facebook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8377518" y="4316506"/>
            <a:ext cx="3442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Main usages must be incorporated into out platform features:</a:t>
            </a:r>
            <a:endParaRPr lang="pt-PT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8027894" y="5205861"/>
            <a:ext cx="3926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ctr">
              <a:buClr>
                <a:srgbClr val="019925"/>
              </a:buClr>
              <a:buSzPct val="180000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Chatting (discuss ideas, share</a:t>
            </a:r>
          </a:p>
          <a:p>
            <a:pPr marL="914400" lvl="1" indent="-457200" algn="ctr">
              <a:buClr>
                <a:srgbClr val="019925"/>
              </a:buClr>
              <a:buSzPct val="180000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and book meetings) </a:t>
            </a:r>
          </a:p>
          <a:p>
            <a:pPr marL="914400" lvl="1" indent="-457200" algn="ctr">
              <a:buClr>
                <a:srgbClr val="019925"/>
              </a:buClr>
              <a:buSzPct val="180000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File sharing </a:t>
            </a:r>
          </a:p>
          <a:p>
            <a:pPr marL="914400" lvl="1" indent="-457200" algn="ctr">
              <a:buClr>
                <a:srgbClr val="019925"/>
              </a:buClr>
              <a:buSzPct val="180000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Task distribution</a:t>
            </a:r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50389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-43162"/>
            <a:ext cx="12192000" cy="1128363"/>
          </a:xfrm>
          <a:prstGeom prst="rect">
            <a:avLst/>
          </a:prstGeom>
          <a:solidFill>
            <a:srgbClr val="00B05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Conector recto de flecha 10"/>
          <p:cNvCxnSpPr/>
          <p:nvPr/>
        </p:nvCxnSpPr>
        <p:spPr>
          <a:xfrm flipV="1">
            <a:off x="9905759" y="51706"/>
            <a:ext cx="2002971" cy="185782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V="1">
            <a:off x="9829656" y="490882"/>
            <a:ext cx="2002971" cy="185782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V="1">
            <a:off x="9789628" y="844097"/>
            <a:ext cx="2002971" cy="185782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1621809" y="-52132"/>
            <a:ext cx="11945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Hypothesis 13</a:t>
            </a:r>
            <a:endParaRPr lang="en-AU" sz="7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riángulo rectángulo 2"/>
          <p:cNvSpPr/>
          <p:nvPr/>
        </p:nvSpPr>
        <p:spPr>
          <a:xfrm>
            <a:off x="52787" y="51706"/>
            <a:ext cx="975913" cy="974135"/>
          </a:xfrm>
          <a:prstGeom prst="rtTriangle">
            <a:avLst/>
          </a:prstGeom>
          <a:solidFill>
            <a:schemeClr val="tx1">
              <a:lumMod val="75000"/>
              <a:lumOff val="2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48126" y="6457950"/>
            <a:ext cx="561474" cy="359778"/>
          </a:xfrm>
        </p:spPr>
        <p:txBody>
          <a:bodyPr/>
          <a:lstStyle/>
          <a:p>
            <a:fld id="{5008C5CD-B149-4B40-B694-20E692CA0C4A}" type="slidenum">
              <a:rPr lang="en-AU" sz="1800" smtClean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/>
              <a:t>16</a:t>
            </a:fld>
            <a:endParaRPr lang="en-AU" sz="1800" dirty="0">
              <a:solidFill>
                <a:schemeClr val="accent3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990" y="6149894"/>
            <a:ext cx="684066" cy="667834"/>
          </a:xfrm>
          <a:prstGeom prst="rect">
            <a:avLst/>
          </a:prstGeom>
        </p:spPr>
      </p:pic>
      <p:cxnSp>
        <p:nvCxnSpPr>
          <p:cNvPr id="23" name="Conector recto de flecha 14"/>
          <p:cNvCxnSpPr/>
          <p:nvPr/>
        </p:nvCxnSpPr>
        <p:spPr>
          <a:xfrm flipV="1">
            <a:off x="9982056" y="643282"/>
            <a:ext cx="2002971" cy="185782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6"/>
          <p:cNvSpPr txBox="1"/>
          <p:nvPr/>
        </p:nvSpPr>
        <p:spPr>
          <a:xfrm>
            <a:off x="2192710" y="314865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 smtClean="0">
                <a:solidFill>
                  <a:schemeClr val="bg1"/>
                </a:solidFill>
              </a:rPr>
              <a:t>Hypothesis Form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13" name="CuadroTexto 6"/>
          <p:cNvSpPr txBox="1"/>
          <p:nvPr/>
        </p:nvSpPr>
        <p:spPr>
          <a:xfrm>
            <a:off x="2192710" y="307665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 smtClean="0">
                <a:solidFill>
                  <a:schemeClr val="bg1"/>
                </a:solidFill>
              </a:rPr>
              <a:t>Hypothesis Form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19" name="CuadroTexto 6"/>
          <p:cNvSpPr txBox="1"/>
          <p:nvPr/>
        </p:nvSpPr>
        <p:spPr>
          <a:xfrm>
            <a:off x="2192710" y="307665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 smtClean="0">
                <a:solidFill>
                  <a:schemeClr val="bg1"/>
                </a:solidFill>
              </a:rPr>
              <a:t>Hypothesis Form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20" name="CuadroTexto 6"/>
          <p:cNvSpPr txBox="1"/>
          <p:nvPr/>
        </p:nvSpPr>
        <p:spPr>
          <a:xfrm>
            <a:off x="2192710" y="300464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 smtClean="0">
                <a:solidFill>
                  <a:schemeClr val="bg1"/>
                </a:solidFill>
              </a:rPr>
              <a:t>Hypothesis Form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21" name="Rectángulo 2"/>
          <p:cNvSpPr/>
          <p:nvPr/>
        </p:nvSpPr>
        <p:spPr>
          <a:xfrm>
            <a:off x="174780" y="1921982"/>
            <a:ext cx="7799326" cy="432048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22" name="CuadroTexto 4"/>
          <p:cNvSpPr txBox="1"/>
          <p:nvPr/>
        </p:nvSpPr>
        <p:spPr>
          <a:xfrm>
            <a:off x="5514660" y="2247363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dirty="0" smtClean="0">
                <a:latin typeface="Segoe UI Light" pitchFamily="34" charset="0"/>
              </a:rPr>
              <a:t>3.0</a:t>
            </a:r>
            <a:endParaRPr lang="es-CO" dirty="0">
              <a:latin typeface="Segoe UI Light" pitchFamily="34" charset="0"/>
            </a:endParaRPr>
          </a:p>
        </p:txBody>
      </p:sp>
      <p:sp>
        <p:nvSpPr>
          <p:cNvPr id="25" name="CuadroTexto 5"/>
          <p:cNvSpPr txBox="1"/>
          <p:nvPr/>
        </p:nvSpPr>
        <p:spPr>
          <a:xfrm>
            <a:off x="3298007" y="2236910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dirty="0" err="1" smtClean="0">
                <a:latin typeface="Segoe UI Light" pitchFamily="34" charset="0"/>
              </a:rPr>
              <a:t>leadteam</a:t>
            </a:r>
            <a:endParaRPr lang="en-AU" dirty="0">
              <a:latin typeface="Segoe UI Light" pitchFamily="34" charset="0"/>
            </a:endParaRPr>
          </a:p>
        </p:txBody>
      </p:sp>
      <p:sp>
        <p:nvSpPr>
          <p:cNvPr id="26" name="CuadroTexto 6"/>
          <p:cNvSpPr txBox="1"/>
          <p:nvPr/>
        </p:nvSpPr>
        <p:spPr>
          <a:xfrm>
            <a:off x="390804" y="210839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 smtClean="0">
                <a:solidFill>
                  <a:schemeClr val="bg1"/>
                </a:solidFill>
              </a:rPr>
              <a:t>Hypothesis Form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27" name="CuadroTexto 7"/>
          <p:cNvSpPr txBox="1"/>
          <p:nvPr/>
        </p:nvSpPr>
        <p:spPr>
          <a:xfrm>
            <a:off x="3210404" y="1968624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dirty="0" smtClean="0">
                <a:solidFill>
                  <a:schemeClr val="bg1"/>
                </a:solidFill>
              </a:rPr>
              <a:t>Model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28" name="CuadroTexto 8"/>
          <p:cNvSpPr txBox="1"/>
          <p:nvPr/>
        </p:nvSpPr>
        <p:spPr>
          <a:xfrm>
            <a:off x="5442652" y="1948878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dirty="0" smtClean="0">
                <a:solidFill>
                  <a:schemeClr val="bg1"/>
                </a:solidFill>
              </a:rPr>
              <a:t>Versio</a:t>
            </a:r>
            <a:r>
              <a:rPr lang="en-AU" sz="1400" dirty="0">
                <a:solidFill>
                  <a:schemeClr val="bg1"/>
                </a:solidFill>
              </a:rPr>
              <a:t>n</a:t>
            </a:r>
          </a:p>
        </p:txBody>
      </p:sp>
      <p:graphicFrame>
        <p:nvGraphicFramePr>
          <p:cNvPr id="29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489171"/>
              </p:ext>
            </p:extLst>
          </p:nvPr>
        </p:nvGraphicFramePr>
        <p:xfrm>
          <a:off x="462812" y="2744422"/>
          <a:ext cx="7228906" cy="3336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6797"/>
                <a:gridCol w="3007117"/>
                <a:gridCol w="2594992"/>
              </a:tblGrid>
              <a:tr h="391352">
                <a:tc gridSpan="2">
                  <a:txBody>
                    <a:bodyPr/>
                    <a:lstStyle/>
                    <a:p>
                      <a:r>
                        <a:rPr lang="en-AU" noProof="0" dirty="0" smtClean="0">
                          <a:latin typeface="Segoe UI Light" pitchFamily="34" charset="0"/>
                        </a:rPr>
                        <a:t>Component:  Revenue Streams</a:t>
                      </a:r>
                      <a:endParaRPr lang="en-AU" noProof="0" dirty="0">
                        <a:latin typeface="Segoe UI Light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noProof="0" dirty="0" smtClean="0">
                          <a:latin typeface="Segoe UI Light" pitchFamily="34" charset="0"/>
                        </a:rPr>
                        <a:t>Code: </a:t>
                      </a:r>
                      <a:r>
                        <a:rPr lang="en-AU" baseline="0" noProof="0" dirty="0" smtClean="0">
                          <a:latin typeface="Segoe UI Light" pitchFamily="34" charset="0"/>
                        </a:rPr>
                        <a:t> </a:t>
                      </a:r>
                      <a:r>
                        <a:rPr lang="en-AU" noProof="0" dirty="0" smtClean="0">
                          <a:latin typeface="Segoe UI Light" pitchFamily="34" charset="0"/>
                        </a:rPr>
                        <a:t>                   RS01</a:t>
                      </a:r>
                      <a:endParaRPr lang="en-AU" noProof="0" dirty="0">
                        <a:latin typeface="Segoe UI Light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978379"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</a:rPr>
                        <a:t>Hypothesis</a:t>
                      </a:r>
                      <a:endParaRPr lang="en-US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Students are willing to pay for these features:</a:t>
                      </a:r>
                    </a:p>
                    <a:p>
                      <a:r>
                        <a:rPr lang="en-US" sz="1800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Templates for planning;</a:t>
                      </a:r>
                    </a:p>
                    <a:p>
                      <a:r>
                        <a:rPr lang="en-US" sz="1800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Additional storage;</a:t>
                      </a:r>
                    </a:p>
                    <a:p>
                      <a:r>
                        <a:rPr lang="en-US" sz="1800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References Organizer (Bibliography tool);</a:t>
                      </a:r>
                    </a:p>
                    <a:p>
                      <a:r>
                        <a:rPr lang="en-US" sz="1800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Reminders;</a:t>
                      </a:r>
                    </a:p>
                    <a:p>
                      <a:r>
                        <a:rPr lang="en-US" sz="1800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Research Organizer;</a:t>
                      </a:r>
                    </a:p>
                    <a:p>
                      <a:r>
                        <a:rPr lang="en-US" sz="1800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Assistant (Adviser).</a:t>
                      </a:r>
                      <a:endParaRPr lang="en-US" sz="1800" kern="12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  <a:tr h="446936"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</a:rPr>
                        <a:t>Test</a:t>
                      </a:r>
                      <a:endParaRPr lang="en-US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20</a:t>
                      </a:r>
                      <a:r>
                        <a:rPr lang="en-US" sz="1800" kern="12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 interviews and 100 surveys. </a:t>
                      </a:r>
                      <a:endParaRPr lang="en-US" sz="1800" kern="1200" noProof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86846">
                <a:tc>
                  <a:txBody>
                    <a:bodyPr/>
                    <a:lstStyle/>
                    <a:p>
                      <a:r>
                        <a:rPr lang="en-US" noProof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</a:rPr>
                        <a:t>Validation</a:t>
                      </a:r>
                      <a:endParaRPr lang="en-US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70% of them included these features</a:t>
                      </a:r>
                      <a:r>
                        <a:rPr lang="en-US" sz="1800" kern="12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 in their answers. </a:t>
                      </a:r>
                      <a:endParaRPr lang="en-US" sz="1800" kern="12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CaixaDeTexto 31"/>
          <p:cNvSpPr txBox="1"/>
          <p:nvPr/>
        </p:nvSpPr>
        <p:spPr>
          <a:xfrm>
            <a:off x="8256494" y="1237130"/>
            <a:ext cx="3464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5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itchFamily="34" charset="0"/>
              </a:rPr>
              <a:t>Invalid</a:t>
            </a:r>
            <a:r>
              <a:rPr lang="pt-PT" sz="5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itchFamily="34" charset="0"/>
              </a:rPr>
              <a:t> </a:t>
            </a:r>
            <a:endParaRPr lang="pt-PT" sz="5400" dirty="0">
              <a:solidFill>
                <a:schemeClr val="tx1">
                  <a:lumMod val="50000"/>
                  <a:lumOff val="50000"/>
                </a:schemeClr>
              </a:solidFill>
              <a:latin typeface="Segoe UI Light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8162365" y="2272554"/>
            <a:ext cx="40296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Only 37% are willing to pay for a premium versions</a:t>
            </a:r>
          </a:p>
          <a:p>
            <a:endParaRPr lang="en-CA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C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But what features?</a:t>
            </a:r>
          </a:p>
        </p:txBody>
      </p:sp>
    </p:spTree>
    <p:extLst>
      <p:ext uri="{BB962C8B-B14F-4D97-AF65-F5344CB8AC3E}">
        <p14:creationId xmlns="" xmlns:p14="http://schemas.microsoft.com/office/powerpoint/2010/main" val="50389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0" y="-43161"/>
            <a:ext cx="12192000" cy="309862"/>
          </a:xfrm>
          <a:prstGeom prst="rect">
            <a:avLst/>
          </a:prstGeom>
          <a:solidFill>
            <a:srgbClr val="00B05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riángulo rectángulo 2"/>
          <p:cNvSpPr/>
          <p:nvPr/>
        </p:nvSpPr>
        <p:spPr>
          <a:xfrm rot="10800000">
            <a:off x="0" y="-43165"/>
            <a:ext cx="12192000" cy="309865"/>
          </a:xfrm>
          <a:prstGeom prst="rtTriangle">
            <a:avLst/>
          </a:prstGeom>
          <a:solidFill>
            <a:schemeClr val="tx1">
              <a:lumMod val="75000"/>
              <a:lumOff val="2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48126" y="6452603"/>
            <a:ext cx="539703" cy="365125"/>
          </a:xfrm>
        </p:spPr>
        <p:txBody>
          <a:bodyPr/>
          <a:lstStyle/>
          <a:p>
            <a:fld id="{5008C5CD-B149-4B40-B694-20E692CA0C4A}" type="slidenum">
              <a:rPr lang="en-AU" sz="1800" smtClean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/>
              <a:t>17</a:t>
            </a:fld>
            <a:endParaRPr lang="en-AU" sz="1800" dirty="0">
              <a:solidFill>
                <a:schemeClr val="accent3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66990" y="6149894"/>
            <a:ext cx="684066" cy="667834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558243" y="751882"/>
            <a:ext cx="6325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err="1" smtClean="0">
                <a:latin typeface="Segoe UI Light" pitchFamily="34" charset="0"/>
              </a:rPr>
              <a:t>What</a:t>
            </a:r>
            <a:r>
              <a:rPr lang="pt-PT" sz="2400" b="1" dirty="0" smtClean="0">
                <a:latin typeface="Segoe UI Light" pitchFamily="34" charset="0"/>
              </a:rPr>
              <a:t> </a:t>
            </a:r>
            <a:r>
              <a:rPr lang="pt-PT" sz="2400" b="1" dirty="0" err="1" smtClean="0">
                <a:latin typeface="Segoe UI Light" pitchFamily="34" charset="0"/>
              </a:rPr>
              <a:t>features</a:t>
            </a:r>
            <a:r>
              <a:rPr lang="pt-PT" sz="2400" b="1" dirty="0" smtClean="0">
                <a:latin typeface="Segoe UI Light" pitchFamily="34" charset="0"/>
              </a:rPr>
              <a:t> are </a:t>
            </a:r>
            <a:r>
              <a:rPr lang="pt-PT" sz="2400" b="1" dirty="0" err="1" smtClean="0">
                <a:latin typeface="Segoe UI Light" pitchFamily="34" charset="0"/>
              </a:rPr>
              <a:t>our</a:t>
            </a:r>
            <a:r>
              <a:rPr lang="pt-PT" sz="2400" b="1" dirty="0" smtClean="0">
                <a:latin typeface="Segoe UI Light" pitchFamily="34" charset="0"/>
              </a:rPr>
              <a:t> </a:t>
            </a:r>
            <a:r>
              <a:rPr lang="pt-PT" sz="2400" b="1" dirty="0" err="1" smtClean="0">
                <a:latin typeface="Segoe UI Light" pitchFamily="34" charset="0"/>
              </a:rPr>
              <a:t>Students</a:t>
            </a:r>
            <a:r>
              <a:rPr lang="pt-PT" sz="2400" b="1" dirty="0" smtClean="0">
                <a:latin typeface="Segoe UI Light" pitchFamily="34" charset="0"/>
              </a:rPr>
              <a:t> </a:t>
            </a:r>
            <a:r>
              <a:rPr lang="pt-PT" sz="2400" b="1" dirty="0" err="1" smtClean="0">
                <a:latin typeface="Segoe UI Light" pitchFamily="34" charset="0"/>
              </a:rPr>
              <a:t>willing</a:t>
            </a:r>
            <a:r>
              <a:rPr lang="pt-PT" sz="2400" b="1" dirty="0" smtClean="0">
                <a:latin typeface="Segoe UI Light" pitchFamily="34" charset="0"/>
              </a:rPr>
              <a:t> to </a:t>
            </a:r>
            <a:r>
              <a:rPr lang="pt-PT" sz="2400" b="1" dirty="0" err="1" smtClean="0">
                <a:latin typeface="Segoe UI Light" pitchFamily="34" charset="0"/>
              </a:rPr>
              <a:t>pay</a:t>
            </a:r>
            <a:r>
              <a:rPr lang="pt-PT" sz="2400" b="1" dirty="0" smtClean="0">
                <a:latin typeface="Segoe UI Light" pitchFamily="34" charset="0"/>
              </a:rPr>
              <a:t>?</a:t>
            </a:r>
            <a:endParaRPr lang="pt-PT" sz="2000" dirty="0" smtClean="0">
              <a:latin typeface="Segoe UI Light" pitchFamily="34" charset="0"/>
            </a:endParaRPr>
          </a:p>
        </p:txBody>
      </p:sp>
      <p:graphicFrame>
        <p:nvGraphicFramePr>
          <p:cNvPr id="10" name="Gráfico 9"/>
          <p:cNvGraphicFramePr/>
          <p:nvPr/>
        </p:nvGraphicFramePr>
        <p:xfrm>
          <a:off x="-404949" y="1280160"/>
          <a:ext cx="8425543" cy="5747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7667898" y="718457"/>
            <a:ext cx="40364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err="1" smtClean="0">
                <a:latin typeface="Segoe UI Light" pitchFamily="34" charset="0"/>
              </a:rPr>
              <a:t>Our</a:t>
            </a:r>
            <a:r>
              <a:rPr lang="pt-PT" sz="2400" b="1" dirty="0" smtClean="0">
                <a:latin typeface="Segoe UI Light" pitchFamily="34" charset="0"/>
              </a:rPr>
              <a:t> top 6</a:t>
            </a:r>
          </a:p>
          <a:p>
            <a:pPr algn="ctr"/>
            <a:endParaRPr lang="pt-PT" sz="2400" dirty="0" smtClean="0">
              <a:latin typeface="Segoe UI Light" pitchFamily="34" charset="0"/>
            </a:endParaRPr>
          </a:p>
          <a:p>
            <a:pPr algn="ctr"/>
            <a:r>
              <a:rPr lang="pt-PT" sz="2400" b="1" dirty="0" err="1" smtClean="0">
                <a:latin typeface="Segoe UI Light" pitchFamily="34" charset="0"/>
              </a:rPr>
              <a:t>Task</a:t>
            </a:r>
            <a:r>
              <a:rPr lang="pt-PT" sz="2400" b="1" dirty="0" smtClean="0">
                <a:latin typeface="Segoe UI Light" pitchFamily="34" charset="0"/>
              </a:rPr>
              <a:t> </a:t>
            </a:r>
            <a:r>
              <a:rPr lang="pt-PT" sz="2400" b="1" dirty="0" err="1" smtClean="0">
                <a:latin typeface="Segoe UI Light" pitchFamily="34" charset="0"/>
              </a:rPr>
              <a:t>Allocation</a:t>
            </a:r>
            <a:endParaRPr lang="pt-PT" sz="2400" b="1" dirty="0" smtClean="0">
              <a:latin typeface="Segoe UI Light" pitchFamily="34" charset="0"/>
            </a:endParaRPr>
          </a:p>
          <a:p>
            <a:pPr algn="ctr"/>
            <a:r>
              <a:rPr lang="pt-PT" sz="2400" b="1" dirty="0" err="1" smtClean="0">
                <a:latin typeface="Segoe UI Light" pitchFamily="34" charset="0"/>
              </a:rPr>
              <a:t>Scheduling</a:t>
            </a:r>
            <a:r>
              <a:rPr lang="pt-PT" sz="2400" b="1" dirty="0" smtClean="0">
                <a:latin typeface="Segoe UI Light" pitchFamily="34" charset="0"/>
              </a:rPr>
              <a:t> </a:t>
            </a:r>
            <a:r>
              <a:rPr lang="pt-PT" sz="2400" b="1" dirty="0" err="1" smtClean="0">
                <a:latin typeface="Segoe UI Light" pitchFamily="34" charset="0"/>
              </a:rPr>
              <a:t>and</a:t>
            </a:r>
            <a:r>
              <a:rPr lang="pt-PT" sz="2400" b="1" dirty="0" smtClean="0">
                <a:latin typeface="Segoe UI Light" pitchFamily="34" charset="0"/>
              </a:rPr>
              <a:t> Calendar</a:t>
            </a:r>
          </a:p>
          <a:p>
            <a:pPr algn="ctr"/>
            <a:r>
              <a:rPr lang="pt-PT" sz="2400" b="1" dirty="0" smtClean="0">
                <a:latin typeface="Segoe UI Light" pitchFamily="34" charset="0"/>
              </a:rPr>
              <a:t>File </a:t>
            </a:r>
            <a:r>
              <a:rPr lang="pt-PT" sz="2400" b="1" dirty="0" err="1" smtClean="0">
                <a:latin typeface="Segoe UI Light" pitchFamily="34" charset="0"/>
              </a:rPr>
              <a:t>sharing</a:t>
            </a:r>
            <a:r>
              <a:rPr lang="pt-PT" sz="2400" b="1" dirty="0" smtClean="0">
                <a:latin typeface="Segoe UI Light" pitchFamily="34" charset="0"/>
              </a:rPr>
              <a:t> </a:t>
            </a:r>
            <a:r>
              <a:rPr lang="pt-PT" sz="2400" b="1" dirty="0" err="1" smtClean="0">
                <a:latin typeface="Segoe UI Light" pitchFamily="34" charset="0"/>
              </a:rPr>
              <a:t>Cloud</a:t>
            </a:r>
            <a:endParaRPr lang="pt-PT" sz="2400" b="1" dirty="0" smtClean="0">
              <a:latin typeface="Segoe UI Light" pitchFamily="34" charset="0"/>
            </a:endParaRPr>
          </a:p>
          <a:p>
            <a:pPr algn="ctr"/>
            <a:r>
              <a:rPr lang="pt-PT" sz="2400" dirty="0" smtClean="0">
                <a:latin typeface="Segoe UI Light" pitchFamily="34" charset="0"/>
              </a:rPr>
              <a:t>Templates </a:t>
            </a:r>
            <a:r>
              <a:rPr lang="pt-PT" sz="2400" dirty="0" err="1" smtClean="0">
                <a:latin typeface="Segoe UI Light" pitchFamily="34" charset="0"/>
              </a:rPr>
              <a:t>planning</a:t>
            </a:r>
            <a:endParaRPr lang="pt-PT" sz="2400" dirty="0" smtClean="0">
              <a:latin typeface="Segoe UI Light" pitchFamily="34" charset="0"/>
            </a:endParaRPr>
          </a:p>
          <a:p>
            <a:pPr algn="ctr"/>
            <a:r>
              <a:rPr lang="pt-PT" sz="2400" dirty="0" err="1" smtClean="0">
                <a:latin typeface="Segoe UI Light" pitchFamily="34" charset="0"/>
              </a:rPr>
              <a:t>References</a:t>
            </a:r>
            <a:r>
              <a:rPr lang="pt-PT" sz="2400" dirty="0" smtClean="0">
                <a:latin typeface="Segoe UI Light" pitchFamily="34" charset="0"/>
              </a:rPr>
              <a:t> </a:t>
            </a:r>
            <a:r>
              <a:rPr lang="pt-PT" sz="2400" dirty="0" err="1" smtClean="0">
                <a:latin typeface="Segoe UI Light" pitchFamily="34" charset="0"/>
              </a:rPr>
              <a:t>Organizer</a:t>
            </a:r>
            <a:endParaRPr lang="pt-PT" sz="2400" dirty="0" smtClean="0">
              <a:latin typeface="Segoe UI Light" pitchFamily="34" charset="0"/>
            </a:endParaRPr>
          </a:p>
          <a:p>
            <a:pPr algn="ctr"/>
            <a:r>
              <a:rPr lang="pt-PT" sz="2400" dirty="0" smtClean="0">
                <a:latin typeface="Segoe UI Light" pitchFamily="34" charset="0"/>
              </a:rPr>
              <a:t>Research </a:t>
            </a:r>
            <a:r>
              <a:rPr lang="pt-PT" sz="2400" dirty="0" err="1" smtClean="0">
                <a:latin typeface="Segoe UI Light" pitchFamily="34" charset="0"/>
              </a:rPr>
              <a:t>Organizer</a:t>
            </a:r>
            <a:endParaRPr lang="pt-PT" sz="2400" dirty="0">
              <a:latin typeface="Segoe UI Light" pitchFamily="34" charset="0"/>
            </a:endParaRPr>
          </a:p>
        </p:txBody>
      </p:sp>
      <p:sp>
        <p:nvSpPr>
          <p:cNvPr id="19" name="Chaveta à esquerda 18"/>
          <p:cNvSpPr/>
          <p:nvPr/>
        </p:nvSpPr>
        <p:spPr>
          <a:xfrm>
            <a:off x="7850777" y="1463040"/>
            <a:ext cx="91440" cy="1123406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9" name="Conexão recta 28"/>
          <p:cNvCxnSpPr/>
          <p:nvPr/>
        </p:nvCxnSpPr>
        <p:spPr>
          <a:xfrm>
            <a:off x="7315200" y="2050869"/>
            <a:ext cx="3396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exão recta 30"/>
          <p:cNvCxnSpPr/>
          <p:nvPr/>
        </p:nvCxnSpPr>
        <p:spPr>
          <a:xfrm>
            <a:off x="7315200" y="2050868"/>
            <a:ext cx="0" cy="24427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exão recta unidireccional 33"/>
          <p:cNvCxnSpPr/>
          <p:nvPr/>
        </p:nvCxnSpPr>
        <p:spPr>
          <a:xfrm>
            <a:off x="7328263" y="4493623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CaixaDeTexto 34"/>
          <p:cNvSpPr txBox="1"/>
          <p:nvPr/>
        </p:nvSpPr>
        <p:spPr>
          <a:xfrm>
            <a:off x="7968343" y="4193177"/>
            <a:ext cx="32657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err="1" smtClean="0">
                <a:latin typeface="Segoe UI Light" pitchFamily="34" charset="0"/>
              </a:rPr>
              <a:t>But</a:t>
            </a:r>
            <a:r>
              <a:rPr lang="pt-PT" sz="2000" dirty="0" smtClean="0">
                <a:latin typeface="Segoe UI Light" pitchFamily="34" charset="0"/>
              </a:rPr>
              <a:t>… </a:t>
            </a:r>
            <a:r>
              <a:rPr lang="pt-PT" sz="2000" dirty="0" err="1" smtClean="0">
                <a:latin typeface="Segoe UI Light" pitchFamily="34" charset="0"/>
              </a:rPr>
              <a:t>aren’t</a:t>
            </a:r>
            <a:r>
              <a:rPr lang="pt-PT" sz="2000" dirty="0" smtClean="0">
                <a:latin typeface="Segoe UI Light" pitchFamily="34" charset="0"/>
              </a:rPr>
              <a:t> </a:t>
            </a:r>
            <a:r>
              <a:rPr lang="pt-PT" sz="2000" dirty="0" err="1" smtClean="0">
                <a:latin typeface="Segoe UI Light" pitchFamily="34" charset="0"/>
              </a:rPr>
              <a:t>these</a:t>
            </a:r>
            <a:r>
              <a:rPr lang="pt-PT" sz="2000" dirty="0" smtClean="0">
                <a:latin typeface="Segoe UI Light" pitchFamily="34" charset="0"/>
              </a:rPr>
              <a:t> </a:t>
            </a:r>
            <a:r>
              <a:rPr lang="pt-PT" sz="2000" dirty="0" err="1" smtClean="0">
                <a:latin typeface="Segoe UI Light" pitchFamily="34" charset="0"/>
              </a:rPr>
              <a:t>three</a:t>
            </a:r>
            <a:r>
              <a:rPr lang="pt-PT" sz="2000" dirty="0" smtClean="0">
                <a:latin typeface="Segoe UI Light" pitchFamily="34" charset="0"/>
              </a:rPr>
              <a:t> crucial in </a:t>
            </a:r>
            <a:r>
              <a:rPr lang="pt-PT" sz="2000" dirty="0" err="1" smtClean="0">
                <a:latin typeface="Segoe UI Light" pitchFamily="34" charset="0"/>
              </a:rPr>
              <a:t>the</a:t>
            </a:r>
            <a:r>
              <a:rPr lang="pt-PT" sz="2000" dirty="0" smtClean="0">
                <a:latin typeface="Segoe UI Light" pitchFamily="34" charset="0"/>
              </a:rPr>
              <a:t> free </a:t>
            </a:r>
            <a:r>
              <a:rPr lang="pt-PT" sz="2000" dirty="0" err="1" smtClean="0">
                <a:latin typeface="Segoe UI Light" pitchFamily="34" charset="0"/>
              </a:rPr>
              <a:t>version</a:t>
            </a:r>
            <a:r>
              <a:rPr lang="pt-PT" sz="2000" dirty="0" smtClean="0">
                <a:latin typeface="Segoe UI Light" pitchFamily="34" charset="0"/>
              </a:rPr>
              <a:t> to </a:t>
            </a:r>
            <a:r>
              <a:rPr lang="pt-PT" sz="2000" dirty="0" err="1" smtClean="0">
                <a:latin typeface="Segoe UI Light" pitchFamily="34" charset="0"/>
              </a:rPr>
              <a:t>attract</a:t>
            </a:r>
            <a:r>
              <a:rPr lang="pt-PT" sz="2000" dirty="0" smtClean="0">
                <a:latin typeface="Segoe UI Light" pitchFamily="34" charset="0"/>
              </a:rPr>
              <a:t> </a:t>
            </a:r>
            <a:r>
              <a:rPr lang="pt-PT" sz="2000" dirty="0" err="1" smtClean="0">
                <a:latin typeface="Segoe UI Light" pitchFamily="34" charset="0"/>
              </a:rPr>
              <a:t>people</a:t>
            </a:r>
            <a:r>
              <a:rPr lang="pt-PT" sz="2000" dirty="0" smtClean="0">
                <a:latin typeface="Segoe UI Light" pitchFamily="34" charset="0"/>
              </a:rPr>
              <a:t>? </a:t>
            </a:r>
            <a:r>
              <a:rPr lang="pt-PT" sz="2000" dirty="0" err="1" smtClean="0">
                <a:latin typeface="Segoe UI Light" pitchFamily="34" charset="0"/>
              </a:rPr>
              <a:t>Let’s</a:t>
            </a:r>
            <a:r>
              <a:rPr lang="pt-PT" sz="2000" dirty="0" smtClean="0">
                <a:latin typeface="Segoe UI Light" pitchFamily="34" charset="0"/>
              </a:rPr>
              <a:t> </a:t>
            </a:r>
            <a:r>
              <a:rPr lang="pt-PT" sz="2000" dirty="0" err="1" smtClean="0">
                <a:latin typeface="Segoe UI Light" pitchFamily="34" charset="0"/>
              </a:rPr>
              <a:t>see</a:t>
            </a:r>
            <a:r>
              <a:rPr lang="pt-PT" sz="2000" dirty="0" smtClean="0">
                <a:latin typeface="Segoe UI Light" pitchFamily="34" charset="0"/>
              </a:rPr>
              <a:t> </a:t>
            </a:r>
            <a:r>
              <a:rPr lang="pt-PT" sz="2000" dirty="0" err="1" smtClean="0">
                <a:latin typeface="Segoe UI Light" pitchFamily="34" charset="0"/>
              </a:rPr>
              <a:t>their</a:t>
            </a:r>
            <a:r>
              <a:rPr lang="pt-PT" sz="2000" dirty="0" smtClean="0">
                <a:latin typeface="Segoe UI Light" pitchFamily="34" charset="0"/>
              </a:rPr>
              <a:t> </a:t>
            </a:r>
            <a:r>
              <a:rPr lang="pt-PT" sz="2000" dirty="0" err="1" smtClean="0">
                <a:latin typeface="Segoe UI Light" pitchFamily="34" charset="0"/>
              </a:rPr>
              <a:t>priorities</a:t>
            </a:r>
            <a:r>
              <a:rPr lang="pt-PT" sz="2000" dirty="0" smtClean="0">
                <a:latin typeface="Segoe UI Light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71091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0" y="-43161"/>
            <a:ext cx="12192000" cy="309862"/>
          </a:xfrm>
          <a:prstGeom prst="rect">
            <a:avLst/>
          </a:prstGeom>
          <a:solidFill>
            <a:srgbClr val="00B05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riángulo rectángulo 2"/>
          <p:cNvSpPr/>
          <p:nvPr/>
        </p:nvSpPr>
        <p:spPr>
          <a:xfrm rot="10800000">
            <a:off x="0" y="-43165"/>
            <a:ext cx="12192000" cy="309865"/>
          </a:xfrm>
          <a:prstGeom prst="rtTriangle">
            <a:avLst/>
          </a:prstGeom>
          <a:solidFill>
            <a:schemeClr val="tx1">
              <a:lumMod val="75000"/>
              <a:lumOff val="2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48126" y="6452603"/>
            <a:ext cx="539703" cy="365125"/>
          </a:xfrm>
        </p:spPr>
        <p:txBody>
          <a:bodyPr/>
          <a:lstStyle/>
          <a:p>
            <a:fld id="{5008C5CD-B149-4B40-B694-20E692CA0C4A}" type="slidenum">
              <a:rPr lang="en-AU" sz="1800" smtClean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/>
              <a:t>18</a:t>
            </a:fld>
            <a:endParaRPr lang="en-AU" sz="1800" dirty="0">
              <a:solidFill>
                <a:schemeClr val="accent3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66990" y="6149894"/>
            <a:ext cx="684066" cy="667834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845627" y="542876"/>
            <a:ext cx="4941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egoe UI Light" pitchFamily="34" charset="0"/>
              </a:rPr>
              <a:t>Which are more important to them?</a:t>
            </a:r>
            <a:endParaRPr lang="en-US" sz="2000" dirty="0" smtClean="0">
              <a:latin typeface="Segoe UI Light" pitchFamily="34" charset="0"/>
            </a:endParaRPr>
          </a:p>
        </p:txBody>
      </p:sp>
      <p:graphicFrame>
        <p:nvGraphicFramePr>
          <p:cNvPr id="8" name="Gráfico 7"/>
          <p:cNvGraphicFramePr/>
          <p:nvPr/>
        </p:nvGraphicFramePr>
        <p:xfrm>
          <a:off x="-313510" y="992776"/>
          <a:ext cx="8556173" cy="5708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7590551" y="1467907"/>
            <a:ext cx="40364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latin typeface="Segoe UI Light" pitchFamily="34" charset="0"/>
              </a:rPr>
              <a:t>Scheduling and Calendar</a:t>
            </a:r>
          </a:p>
          <a:p>
            <a:pPr algn="ctr"/>
            <a:r>
              <a:rPr lang="en-CA" sz="2400" b="1" dirty="0" smtClean="0">
                <a:latin typeface="Segoe UI Light" pitchFamily="34" charset="0"/>
              </a:rPr>
              <a:t>File sharing Cloud</a:t>
            </a:r>
          </a:p>
          <a:p>
            <a:pPr algn="ctr"/>
            <a:r>
              <a:rPr lang="en-CA" sz="2400" b="1" dirty="0" smtClean="0">
                <a:latin typeface="Segoe UI Light" pitchFamily="34" charset="0"/>
              </a:rPr>
              <a:t>Task Allocation</a:t>
            </a:r>
          </a:p>
          <a:p>
            <a:pPr algn="ctr"/>
            <a:r>
              <a:rPr lang="en-CA" sz="2400" dirty="0" smtClean="0">
                <a:latin typeface="Segoe UI Light" pitchFamily="34" charset="0"/>
              </a:rPr>
              <a:t>Chat with easy tracking</a:t>
            </a:r>
            <a:endParaRPr lang="en-CA" sz="2400" dirty="0">
              <a:latin typeface="Segoe UI Light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139624" y="928358"/>
            <a:ext cx="4941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latin typeface="Segoe UI Light" pitchFamily="34" charset="0"/>
              </a:rPr>
              <a:t>Top 4</a:t>
            </a:r>
            <a:endParaRPr lang="pt-PT" sz="2000" dirty="0" smtClean="0">
              <a:latin typeface="Segoe UI Light" pitchFamily="34" charset="0"/>
            </a:endParaRPr>
          </a:p>
        </p:txBody>
      </p:sp>
      <p:sp>
        <p:nvSpPr>
          <p:cNvPr id="16" name="Seta para baixo 15"/>
          <p:cNvSpPr/>
          <p:nvPr/>
        </p:nvSpPr>
        <p:spPr>
          <a:xfrm>
            <a:off x="9444452" y="3187337"/>
            <a:ext cx="326572" cy="613954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CaixaDeTexto 16"/>
          <p:cNvSpPr txBox="1"/>
          <p:nvPr/>
        </p:nvSpPr>
        <p:spPr>
          <a:xfrm>
            <a:off x="7328269" y="3971107"/>
            <a:ext cx="45850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CA" dirty="0" smtClean="0">
                <a:latin typeface="Segoe UI Light" pitchFamily="34" charset="0"/>
              </a:rPr>
              <a:t>Essential to be in our Free version to attract students – without them, it won’t bring any value.</a:t>
            </a:r>
          </a:p>
          <a:p>
            <a:pPr algn="just"/>
            <a:endParaRPr lang="en-CA" dirty="0" smtClean="0">
              <a:latin typeface="Segoe UI Light" pitchFamily="34" charset="0"/>
            </a:endParaRPr>
          </a:p>
          <a:p>
            <a:pPr algn="just"/>
            <a:r>
              <a:rPr lang="en-CA" dirty="0" smtClean="0">
                <a:latin typeface="Segoe UI Light" pitchFamily="34" charset="0"/>
              </a:rPr>
              <a:t>We created a MVP with these same features to test with our customers if it corresponds to their expectations!</a:t>
            </a:r>
          </a:p>
        </p:txBody>
      </p:sp>
    </p:spTree>
    <p:extLst>
      <p:ext uri="{BB962C8B-B14F-4D97-AF65-F5344CB8AC3E}">
        <p14:creationId xmlns:p14="http://schemas.microsoft.com/office/powerpoint/2010/main" xmlns="" val="71091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0" y="-43161"/>
            <a:ext cx="12192000" cy="309862"/>
          </a:xfrm>
          <a:prstGeom prst="rect">
            <a:avLst/>
          </a:prstGeom>
          <a:solidFill>
            <a:srgbClr val="00B05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riángulo rectángulo 2"/>
          <p:cNvSpPr/>
          <p:nvPr/>
        </p:nvSpPr>
        <p:spPr>
          <a:xfrm rot="10800000">
            <a:off x="0" y="-43165"/>
            <a:ext cx="12192000" cy="309865"/>
          </a:xfrm>
          <a:prstGeom prst="rtTriangle">
            <a:avLst/>
          </a:prstGeom>
          <a:solidFill>
            <a:schemeClr val="tx1">
              <a:lumMod val="75000"/>
              <a:lumOff val="2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48126" y="6452603"/>
            <a:ext cx="539703" cy="365125"/>
          </a:xfrm>
        </p:spPr>
        <p:txBody>
          <a:bodyPr/>
          <a:lstStyle/>
          <a:p>
            <a:fld id="{5008C5CD-B149-4B40-B694-20E692CA0C4A}" type="slidenum">
              <a:rPr lang="en-AU" sz="1800" smtClean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/>
              <a:t>19</a:t>
            </a:fld>
            <a:endParaRPr lang="en-AU" sz="1800" dirty="0">
              <a:solidFill>
                <a:schemeClr val="accent3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66990" y="6149894"/>
            <a:ext cx="684066" cy="667834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662745" y="542876"/>
            <a:ext cx="4941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Segoe UI Light" pitchFamily="34" charset="0"/>
              </a:rPr>
              <a:t>Free Version - essential</a:t>
            </a:r>
            <a:endParaRPr lang="en-US" sz="2000" dirty="0" smtClean="0">
              <a:latin typeface="Segoe UI Light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032991" y="1219713"/>
            <a:ext cx="40364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latin typeface="Segoe UI Light" pitchFamily="34" charset="0"/>
              </a:rPr>
              <a:t>Scheduling and Calendar</a:t>
            </a:r>
          </a:p>
          <a:p>
            <a:pPr algn="ctr"/>
            <a:r>
              <a:rPr lang="en-CA" sz="2400" dirty="0" smtClean="0">
                <a:latin typeface="Segoe UI Light" pitchFamily="34" charset="0"/>
              </a:rPr>
              <a:t>File sharing Cloud</a:t>
            </a:r>
          </a:p>
          <a:p>
            <a:pPr algn="ctr"/>
            <a:r>
              <a:rPr lang="en-CA" sz="2400" dirty="0" smtClean="0">
                <a:latin typeface="Segoe UI Light" pitchFamily="34" charset="0"/>
              </a:rPr>
              <a:t>Task Allocation</a:t>
            </a:r>
          </a:p>
          <a:p>
            <a:pPr algn="ctr"/>
            <a:r>
              <a:rPr lang="en-CA" sz="2400" dirty="0" smtClean="0">
                <a:latin typeface="Segoe UI Light" pitchFamily="34" charset="0"/>
              </a:rPr>
              <a:t>Chat with easy tracking</a:t>
            </a:r>
            <a:endParaRPr lang="en-CA" sz="2400" dirty="0">
              <a:latin typeface="Segoe UI Light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643230" y="588723"/>
            <a:ext cx="4941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latin typeface="Segoe UI Light" pitchFamily="34" charset="0"/>
              </a:rPr>
              <a:t>Premium </a:t>
            </a:r>
            <a:r>
              <a:rPr lang="pt-PT" sz="2400" b="1" dirty="0" err="1" smtClean="0">
                <a:latin typeface="Segoe UI Light" pitchFamily="34" charset="0"/>
              </a:rPr>
              <a:t>Version</a:t>
            </a:r>
            <a:r>
              <a:rPr lang="pt-PT" sz="2400" b="1" dirty="0" smtClean="0">
                <a:latin typeface="Segoe UI Light" pitchFamily="34" charset="0"/>
              </a:rPr>
              <a:t> - </a:t>
            </a:r>
            <a:r>
              <a:rPr lang="pt-PT" sz="2400" b="1" dirty="0" err="1" smtClean="0">
                <a:latin typeface="Segoe UI Light" pitchFamily="34" charset="0"/>
              </a:rPr>
              <a:t>essential</a:t>
            </a:r>
            <a:endParaRPr lang="pt-PT" sz="2000" dirty="0" smtClean="0">
              <a:latin typeface="Segoe UI Light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503790" y="3902334"/>
            <a:ext cx="4941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Segoe UI Light" pitchFamily="34" charset="0"/>
              </a:rPr>
              <a:t>Integrating with Universities (?)</a:t>
            </a:r>
            <a:endParaRPr lang="en-US" sz="2000" dirty="0" smtClean="0">
              <a:latin typeface="Segoe UI Light" pitchFamily="34" charset="0"/>
            </a:endParaRPr>
          </a:p>
        </p:txBody>
      </p:sp>
      <p:sp>
        <p:nvSpPr>
          <p:cNvPr id="18" name="Rectângulo 17"/>
          <p:cNvSpPr/>
          <p:nvPr/>
        </p:nvSpPr>
        <p:spPr>
          <a:xfrm>
            <a:off x="6923314" y="1203851"/>
            <a:ext cx="4572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dirty="0" smtClean="0">
                <a:latin typeface="Segoe UI Light" pitchFamily="34" charset="0"/>
              </a:rPr>
              <a:t>Templates </a:t>
            </a:r>
            <a:r>
              <a:rPr lang="pt-PT" sz="2400" dirty="0" err="1" smtClean="0">
                <a:latin typeface="Segoe UI Light" pitchFamily="34" charset="0"/>
              </a:rPr>
              <a:t>planning</a:t>
            </a:r>
            <a:endParaRPr lang="pt-PT" sz="2400" dirty="0" smtClean="0">
              <a:latin typeface="Segoe UI Light" pitchFamily="34" charset="0"/>
            </a:endParaRPr>
          </a:p>
          <a:p>
            <a:pPr algn="ctr"/>
            <a:r>
              <a:rPr lang="pt-PT" sz="2400" dirty="0" err="1" smtClean="0">
                <a:latin typeface="Segoe UI Light" pitchFamily="34" charset="0"/>
              </a:rPr>
              <a:t>References</a:t>
            </a:r>
            <a:r>
              <a:rPr lang="pt-PT" sz="2400" dirty="0" smtClean="0">
                <a:latin typeface="Segoe UI Light" pitchFamily="34" charset="0"/>
              </a:rPr>
              <a:t> </a:t>
            </a:r>
            <a:r>
              <a:rPr lang="pt-PT" sz="2400" dirty="0" err="1" smtClean="0">
                <a:latin typeface="Segoe UI Light" pitchFamily="34" charset="0"/>
              </a:rPr>
              <a:t>Organizer</a:t>
            </a:r>
            <a:endParaRPr lang="pt-PT" sz="2400" dirty="0" smtClean="0">
              <a:latin typeface="Segoe UI Light" pitchFamily="34" charset="0"/>
            </a:endParaRPr>
          </a:p>
          <a:p>
            <a:pPr algn="ctr"/>
            <a:r>
              <a:rPr lang="pt-PT" sz="2400" dirty="0" smtClean="0">
                <a:latin typeface="Segoe UI Light" pitchFamily="34" charset="0"/>
              </a:rPr>
              <a:t>Research </a:t>
            </a:r>
            <a:r>
              <a:rPr lang="pt-PT" sz="2400" dirty="0" err="1" smtClean="0">
                <a:latin typeface="Segoe UI Light" pitchFamily="34" charset="0"/>
              </a:rPr>
              <a:t>Organizer</a:t>
            </a:r>
            <a:endParaRPr lang="pt-PT" sz="2400" dirty="0" smtClean="0">
              <a:latin typeface="Segoe UI Light" pitchFamily="34" charset="0"/>
            </a:endParaRPr>
          </a:p>
        </p:txBody>
      </p:sp>
      <p:sp>
        <p:nvSpPr>
          <p:cNvPr id="19" name="Rectângulo 18"/>
          <p:cNvSpPr/>
          <p:nvPr/>
        </p:nvSpPr>
        <p:spPr>
          <a:xfrm>
            <a:off x="3640182" y="4504400"/>
            <a:ext cx="45720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000" dirty="0" err="1" smtClean="0">
                <a:latin typeface="Segoe UI Light" pitchFamily="34" charset="0"/>
              </a:rPr>
              <a:t>Upload</a:t>
            </a:r>
            <a:r>
              <a:rPr lang="pt-PT" sz="2000" dirty="0" smtClean="0">
                <a:latin typeface="Segoe UI Light" pitchFamily="34" charset="0"/>
              </a:rPr>
              <a:t> </a:t>
            </a:r>
            <a:r>
              <a:rPr lang="pt-PT" sz="2000" dirty="0" err="1" smtClean="0">
                <a:latin typeface="Segoe UI Light" pitchFamily="34" charset="0"/>
              </a:rPr>
              <a:t>directly</a:t>
            </a:r>
            <a:r>
              <a:rPr lang="pt-PT" sz="2000" dirty="0" smtClean="0">
                <a:latin typeface="Segoe UI Light" pitchFamily="34" charset="0"/>
              </a:rPr>
              <a:t> </a:t>
            </a:r>
            <a:r>
              <a:rPr lang="pt-PT" sz="2000" dirty="0" err="1" smtClean="0">
                <a:latin typeface="Segoe UI Light" pitchFamily="34" charset="0"/>
              </a:rPr>
              <a:t>assignment</a:t>
            </a:r>
            <a:endParaRPr lang="pt-PT" sz="2000" dirty="0" smtClean="0">
              <a:latin typeface="Segoe UI Light" pitchFamily="34" charset="0"/>
            </a:endParaRPr>
          </a:p>
          <a:p>
            <a:pPr algn="ctr"/>
            <a:r>
              <a:rPr lang="pt-PT" sz="2000" dirty="0" err="1" smtClean="0">
                <a:latin typeface="Segoe UI Light" pitchFamily="34" charset="0"/>
              </a:rPr>
              <a:t>Assignment</a:t>
            </a:r>
            <a:r>
              <a:rPr lang="pt-PT" sz="2000" dirty="0" smtClean="0">
                <a:latin typeface="Segoe UI Light" pitchFamily="34" charset="0"/>
              </a:rPr>
              <a:t> </a:t>
            </a:r>
            <a:r>
              <a:rPr lang="pt-PT" sz="2000" dirty="0" err="1" smtClean="0">
                <a:latin typeface="Segoe UI Light" pitchFamily="34" charset="0"/>
              </a:rPr>
              <a:t>Description</a:t>
            </a:r>
            <a:r>
              <a:rPr lang="pt-PT" sz="2000" dirty="0" smtClean="0">
                <a:latin typeface="Segoe UI Light" pitchFamily="34" charset="0"/>
              </a:rPr>
              <a:t> </a:t>
            </a:r>
          </a:p>
          <a:p>
            <a:pPr algn="ctr"/>
            <a:r>
              <a:rPr lang="pt-PT" sz="2000" dirty="0" smtClean="0">
                <a:latin typeface="Segoe UI Light" pitchFamily="34" charset="0"/>
              </a:rPr>
              <a:t>Evaluation </a:t>
            </a:r>
            <a:r>
              <a:rPr lang="pt-PT" sz="2000" dirty="0" err="1" smtClean="0">
                <a:latin typeface="Segoe UI Light" pitchFamily="34" charset="0"/>
              </a:rPr>
              <a:t>metrics</a:t>
            </a:r>
            <a:endParaRPr lang="pt-PT" sz="2000" dirty="0" smtClean="0">
              <a:latin typeface="Segoe UI Light" pitchFamily="34" charset="0"/>
            </a:endParaRPr>
          </a:p>
          <a:p>
            <a:pPr algn="ctr"/>
            <a:r>
              <a:rPr lang="pt-PT" sz="2000" dirty="0" err="1" smtClean="0">
                <a:latin typeface="Segoe UI Light" pitchFamily="34" charset="0"/>
              </a:rPr>
              <a:t>Find</a:t>
            </a:r>
            <a:r>
              <a:rPr lang="pt-PT" sz="2000" dirty="0" smtClean="0">
                <a:latin typeface="Segoe UI Light" pitchFamily="34" charset="0"/>
              </a:rPr>
              <a:t> team (</a:t>
            </a:r>
            <a:r>
              <a:rPr lang="pt-PT" sz="2000" dirty="0" err="1" smtClean="0">
                <a:latin typeface="Segoe UI Light" pitchFamily="34" charset="0"/>
              </a:rPr>
              <a:t>list</a:t>
            </a:r>
            <a:r>
              <a:rPr lang="pt-PT" sz="2000" dirty="0" smtClean="0">
                <a:latin typeface="Segoe UI Light" pitchFamily="34" charset="0"/>
              </a:rPr>
              <a:t> </a:t>
            </a:r>
            <a:r>
              <a:rPr lang="pt-PT" sz="2000" dirty="0" err="1" smtClean="0">
                <a:latin typeface="Segoe UI Light" pitchFamily="34" charset="0"/>
              </a:rPr>
              <a:t>of</a:t>
            </a:r>
            <a:r>
              <a:rPr lang="pt-PT" sz="2000" dirty="0" smtClean="0">
                <a:latin typeface="Segoe UI Light" pitchFamily="34" charset="0"/>
              </a:rPr>
              <a:t> </a:t>
            </a:r>
            <a:r>
              <a:rPr lang="pt-PT" sz="2000" dirty="0" err="1" smtClean="0">
                <a:latin typeface="Segoe UI Light" pitchFamily="34" charset="0"/>
              </a:rPr>
              <a:t>students</a:t>
            </a:r>
            <a:r>
              <a:rPr lang="pt-PT" sz="2000" dirty="0" smtClean="0">
                <a:latin typeface="Segoe UI Light" pitchFamily="34" charset="0"/>
              </a:rPr>
              <a:t>, </a:t>
            </a:r>
            <a:r>
              <a:rPr lang="pt-PT" sz="2000" dirty="0" err="1" smtClean="0">
                <a:latin typeface="Segoe UI Light" pitchFamily="34" charset="0"/>
              </a:rPr>
              <a:t>who</a:t>
            </a:r>
            <a:r>
              <a:rPr lang="pt-PT" sz="2000" dirty="0" smtClean="0">
                <a:latin typeface="Segoe UI Light" pitchFamily="34" charset="0"/>
              </a:rPr>
              <a:t> </a:t>
            </a:r>
            <a:r>
              <a:rPr lang="pt-PT" sz="2000" dirty="0" err="1" smtClean="0">
                <a:latin typeface="Segoe UI Light" pitchFamily="34" charset="0"/>
              </a:rPr>
              <a:t>has</a:t>
            </a:r>
            <a:r>
              <a:rPr lang="pt-PT" sz="2000" dirty="0" smtClean="0">
                <a:latin typeface="Segoe UI Light" pitchFamily="34" charset="0"/>
              </a:rPr>
              <a:t>, </a:t>
            </a:r>
            <a:r>
              <a:rPr lang="pt-PT" sz="2000" dirty="0" err="1" smtClean="0">
                <a:latin typeface="Segoe UI Light" pitchFamily="34" charset="0"/>
              </a:rPr>
              <a:t>who</a:t>
            </a:r>
            <a:r>
              <a:rPr lang="pt-PT" sz="2000" dirty="0" smtClean="0">
                <a:latin typeface="Segoe UI Light" pitchFamily="34" charset="0"/>
              </a:rPr>
              <a:t> </a:t>
            </a:r>
            <a:r>
              <a:rPr lang="pt-PT" sz="2000" dirty="0" err="1" smtClean="0">
                <a:latin typeface="Segoe UI Light" pitchFamily="34" charset="0"/>
              </a:rPr>
              <a:t>hasn’t</a:t>
            </a:r>
            <a:r>
              <a:rPr lang="pt-PT" sz="2000" dirty="0" smtClean="0">
                <a:latin typeface="Segoe UI Light" pitchFamily="34" charset="0"/>
              </a:rPr>
              <a:t> team – </a:t>
            </a:r>
            <a:r>
              <a:rPr lang="pt-PT" sz="2000" dirty="0" err="1" smtClean="0">
                <a:latin typeface="Segoe UI Light" pitchFamily="34" charset="0"/>
              </a:rPr>
              <a:t>contact</a:t>
            </a:r>
            <a:r>
              <a:rPr lang="pt-PT" sz="2000" dirty="0" smtClean="0">
                <a:latin typeface="Segoe UI Light" pitchFamily="34" charset="0"/>
              </a:rPr>
              <a:t>)</a:t>
            </a:r>
          </a:p>
          <a:p>
            <a:pPr algn="ctr"/>
            <a:r>
              <a:rPr lang="pt-PT" sz="2000" dirty="0" err="1" smtClean="0">
                <a:latin typeface="Segoe UI Light" pitchFamily="34" charset="0"/>
              </a:rPr>
              <a:t>Class</a:t>
            </a:r>
            <a:r>
              <a:rPr lang="pt-PT" sz="2000" dirty="0" smtClean="0">
                <a:latin typeface="Segoe UI Light" pitchFamily="34" charset="0"/>
              </a:rPr>
              <a:t> </a:t>
            </a:r>
            <a:r>
              <a:rPr lang="pt-PT" sz="2000" dirty="0" err="1" smtClean="0">
                <a:latin typeface="Segoe UI Light" pitchFamily="34" charset="0"/>
              </a:rPr>
              <a:t>Page</a:t>
            </a:r>
            <a:r>
              <a:rPr lang="pt-PT" sz="2000" dirty="0" smtClean="0">
                <a:latin typeface="Segoe UI Light" pitchFamily="34" charset="0"/>
              </a:rPr>
              <a:t> (</a:t>
            </a:r>
            <a:r>
              <a:rPr lang="pt-PT" sz="2000" dirty="0" err="1" smtClean="0">
                <a:latin typeface="Segoe UI Light" pitchFamily="34" charset="0"/>
              </a:rPr>
              <a:t>contact</a:t>
            </a:r>
            <a:r>
              <a:rPr lang="pt-PT" sz="2000" dirty="0" smtClean="0">
                <a:latin typeface="Segoe UI Light" pitchFamily="34" charset="0"/>
              </a:rPr>
              <a:t> </a:t>
            </a:r>
            <a:r>
              <a:rPr lang="pt-PT" sz="2000" dirty="0" err="1" smtClean="0">
                <a:latin typeface="Segoe UI Light" pitchFamily="34" charset="0"/>
              </a:rPr>
              <a:t>former</a:t>
            </a:r>
            <a:r>
              <a:rPr lang="pt-PT" sz="2000" dirty="0" smtClean="0">
                <a:latin typeface="Segoe UI Light" pitchFamily="34" charset="0"/>
              </a:rPr>
              <a:t> </a:t>
            </a:r>
            <a:r>
              <a:rPr lang="pt-PT" sz="2000" dirty="0" err="1" smtClean="0">
                <a:latin typeface="Segoe UI Light" pitchFamily="34" charset="0"/>
              </a:rPr>
              <a:t>students</a:t>
            </a:r>
            <a:r>
              <a:rPr lang="pt-PT" sz="2000" dirty="0" smtClean="0">
                <a:latin typeface="Segoe UI Light" pitchFamily="34" charset="0"/>
              </a:rPr>
              <a:t>)</a:t>
            </a:r>
          </a:p>
        </p:txBody>
      </p:sp>
      <p:cxnSp>
        <p:nvCxnSpPr>
          <p:cNvPr id="28" name="Conexão recta unidireccional 27"/>
          <p:cNvCxnSpPr/>
          <p:nvPr/>
        </p:nvCxnSpPr>
        <p:spPr>
          <a:xfrm>
            <a:off x="7933765" y="5015753"/>
            <a:ext cx="1196788" cy="53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ângulo 28"/>
          <p:cNvSpPr/>
          <p:nvPr/>
        </p:nvSpPr>
        <p:spPr>
          <a:xfrm>
            <a:off x="9046412" y="4646169"/>
            <a:ext cx="29304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000" dirty="0" smtClean="0">
                <a:latin typeface="Segoe UI Light" pitchFamily="34" charset="0"/>
              </a:rPr>
              <a:t>To resolve </a:t>
            </a:r>
            <a:r>
              <a:rPr lang="pt-PT" sz="2000" dirty="0" err="1" smtClean="0">
                <a:latin typeface="Segoe UI Light" pitchFamily="34" charset="0"/>
              </a:rPr>
              <a:t>problem</a:t>
            </a:r>
            <a:r>
              <a:rPr lang="pt-PT" sz="2000" dirty="0" smtClean="0">
                <a:latin typeface="Segoe UI Light" pitchFamily="34" charset="0"/>
              </a:rPr>
              <a:t> </a:t>
            </a:r>
            <a:r>
              <a:rPr lang="pt-PT" sz="2000" dirty="0" err="1" smtClean="0">
                <a:latin typeface="Segoe UI Light" pitchFamily="34" charset="0"/>
              </a:rPr>
              <a:t>of</a:t>
            </a:r>
            <a:r>
              <a:rPr lang="pt-PT" sz="2000" dirty="0" smtClean="0">
                <a:latin typeface="Segoe UI Light" pitchFamily="34" charset="0"/>
              </a:rPr>
              <a:t> </a:t>
            </a:r>
            <a:r>
              <a:rPr lang="pt-PT" sz="2000" dirty="0" err="1" smtClean="0">
                <a:latin typeface="Segoe UI Light" pitchFamily="34" charset="0"/>
              </a:rPr>
              <a:t>not</a:t>
            </a:r>
            <a:r>
              <a:rPr lang="pt-PT" sz="2000" dirty="0" smtClean="0">
                <a:latin typeface="Segoe UI Light" pitchFamily="34" charset="0"/>
              </a:rPr>
              <a:t> </a:t>
            </a:r>
            <a:r>
              <a:rPr lang="pt-PT" sz="2000" dirty="0" err="1" smtClean="0">
                <a:latin typeface="Segoe UI Light" pitchFamily="34" charset="0"/>
              </a:rPr>
              <a:t>understanding</a:t>
            </a:r>
            <a:r>
              <a:rPr lang="pt-PT" sz="2000" dirty="0" smtClean="0">
                <a:latin typeface="Segoe UI Light" pitchFamily="34" charset="0"/>
              </a:rPr>
              <a:t> </a:t>
            </a:r>
            <a:r>
              <a:rPr lang="pt-PT" sz="2000" dirty="0" err="1" smtClean="0">
                <a:latin typeface="Segoe UI Light" pitchFamily="34" charset="0"/>
              </a:rPr>
              <a:t>what</a:t>
            </a:r>
            <a:r>
              <a:rPr lang="pt-PT" sz="2000" dirty="0" smtClean="0">
                <a:latin typeface="Segoe UI Light" pitchFamily="34" charset="0"/>
              </a:rPr>
              <a:t> </a:t>
            </a:r>
            <a:r>
              <a:rPr lang="pt-PT" sz="2000" dirty="0" err="1" smtClean="0">
                <a:latin typeface="Segoe UI Light" pitchFamily="34" charset="0"/>
              </a:rPr>
              <a:t>the</a:t>
            </a:r>
            <a:r>
              <a:rPr lang="pt-PT" sz="2000" dirty="0" smtClean="0">
                <a:latin typeface="Segoe UI Light" pitchFamily="34" charset="0"/>
              </a:rPr>
              <a:t> </a:t>
            </a:r>
            <a:r>
              <a:rPr lang="pt-PT" sz="2000" dirty="0" err="1" smtClean="0">
                <a:latin typeface="Segoe UI Light" pitchFamily="34" charset="0"/>
              </a:rPr>
              <a:t>teacher</a:t>
            </a:r>
            <a:r>
              <a:rPr lang="pt-PT" sz="2000" dirty="0" smtClean="0">
                <a:latin typeface="Segoe UI Light" pitchFamily="34" charset="0"/>
              </a:rPr>
              <a:t> </a:t>
            </a:r>
            <a:r>
              <a:rPr lang="pt-PT" sz="2000" dirty="0" err="1" smtClean="0">
                <a:latin typeface="Segoe UI Light" pitchFamily="34" charset="0"/>
              </a:rPr>
              <a:t>wants</a:t>
            </a:r>
            <a:endParaRPr lang="pt-PT" sz="2000" dirty="0" smtClean="0">
              <a:latin typeface="Segoe UI Light" pitchFamily="34" charset="0"/>
            </a:endParaRPr>
          </a:p>
        </p:txBody>
      </p:sp>
      <p:cxnSp>
        <p:nvCxnSpPr>
          <p:cNvPr id="31" name="Conexão recta unidireccional 30"/>
          <p:cNvCxnSpPr/>
          <p:nvPr/>
        </p:nvCxnSpPr>
        <p:spPr>
          <a:xfrm flipH="1" flipV="1">
            <a:off x="3240741" y="5298141"/>
            <a:ext cx="1165925" cy="6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ângulo 32"/>
          <p:cNvSpPr/>
          <p:nvPr/>
        </p:nvSpPr>
        <p:spPr>
          <a:xfrm>
            <a:off x="162389" y="4946486"/>
            <a:ext cx="293043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000" dirty="0" err="1" smtClean="0">
                <a:latin typeface="Segoe UI Light" pitchFamily="34" charset="0"/>
              </a:rPr>
              <a:t>Trying</a:t>
            </a:r>
            <a:r>
              <a:rPr lang="pt-PT" sz="2000" dirty="0" smtClean="0">
                <a:latin typeface="Segoe UI Light" pitchFamily="34" charset="0"/>
              </a:rPr>
              <a:t> to </a:t>
            </a:r>
            <a:r>
              <a:rPr lang="pt-PT" sz="2000" dirty="0" err="1" smtClean="0">
                <a:latin typeface="Segoe UI Light" pitchFamily="34" charset="0"/>
              </a:rPr>
              <a:t>tackle</a:t>
            </a:r>
            <a:r>
              <a:rPr lang="pt-PT" sz="2000" dirty="0" smtClean="0">
                <a:latin typeface="Segoe UI Light" pitchFamily="34" charset="0"/>
              </a:rPr>
              <a:t> </a:t>
            </a:r>
            <a:r>
              <a:rPr lang="pt-PT" sz="2000" dirty="0" err="1" smtClean="0">
                <a:latin typeface="Segoe UI Light" pitchFamily="34" charset="0"/>
              </a:rPr>
              <a:t>issues</a:t>
            </a:r>
            <a:r>
              <a:rPr lang="pt-PT" sz="2000" dirty="0" smtClean="0">
                <a:latin typeface="Segoe UI Light" pitchFamily="34" charset="0"/>
              </a:rPr>
              <a:t> </a:t>
            </a:r>
            <a:r>
              <a:rPr lang="pt-PT" sz="2000" dirty="0" err="1" smtClean="0">
                <a:latin typeface="Segoe UI Light" pitchFamily="34" charset="0"/>
              </a:rPr>
              <a:t>such</a:t>
            </a:r>
            <a:r>
              <a:rPr lang="pt-PT" sz="2000" dirty="0" smtClean="0">
                <a:latin typeface="Segoe UI Light" pitchFamily="34" charset="0"/>
              </a:rPr>
              <a:t> as: </a:t>
            </a:r>
            <a:r>
              <a:rPr lang="pt-PT" sz="2000" dirty="0" err="1" smtClean="0">
                <a:latin typeface="Segoe UI Light" pitchFamily="34" charset="0"/>
              </a:rPr>
              <a:t>people</a:t>
            </a:r>
            <a:r>
              <a:rPr lang="pt-PT" sz="2000" dirty="0" smtClean="0">
                <a:latin typeface="Segoe UI Light" pitchFamily="34" charset="0"/>
              </a:rPr>
              <a:t> </a:t>
            </a:r>
            <a:r>
              <a:rPr lang="pt-PT" sz="2000" dirty="0" err="1" smtClean="0">
                <a:latin typeface="Segoe UI Light" pitchFamily="34" charset="0"/>
              </a:rPr>
              <a:t>not</a:t>
            </a:r>
            <a:r>
              <a:rPr lang="pt-PT" sz="2000" dirty="0" smtClean="0">
                <a:latin typeface="Segoe UI Light" pitchFamily="34" charset="0"/>
              </a:rPr>
              <a:t> </a:t>
            </a:r>
            <a:r>
              <a:rPr lang="pt-PT" sz="2000" dirty="0" err="1" smtClean="0">
                <a:latin typeface="Segoe UI Light" pitchFamily="34" charset="0"/>
              </a:rPr>
              <a:t>being</a:t>
            </a:r>
            <a:r>
              <a:rPr lang="pt-PT" sz="2000" dirty="0" smtClean="0">
                <a:latin typeface="Segoe UI Light" pitchFamily="34" charset="0"/>
              </a:rPr>
              <a:t> </a:t>
            </a:r>
            <a:r>
              <a:rPr lang="pt-PT" sz="2000" dirty="0" err="1" smtClean="0">
                <a:latin typeface="Segoe UI Light" pitchFamily="34" charset="0"/>
              </a:rPr>
              <a:t>available</a:t>
            </a:r>
            <a:r>
              <a:rPr lang="pt-PT" sz="2000" dirty="0" smtClean="0">
                <a:latin typeface="Segoe UI Light" pitchFamily="34" charset="0"/>
              </a:rPr>
              <a:t> to </a:t>
            </a:r>
            <a:r>
              <a:rPr lang="pt-PT" sz="2000" dirty="0" err="1" smtClean="0">
                <a:latin typeface="Segoe UI Light" pitchFamily="34" charset="0"/>
              </a:rPr>
              <a:t>respond</a:t>
            </a:r>
            <a:r>
              <a:rPr lang="pt-PT" sz="2000" dirty="0" smtClean="0">
                <a:latin typeface="Segoe UI Light" pitchFamily="34" charset="0"/>
              </a:rPr>
              <a:t>, </a:t>
            </a:r>
            <a:r>
              <a:rPr lang="pt-PT" sz="2000" dirty="0" err="1" smtClean="0">
                <a:latin typeface="Segoe UI Light" pitchFamily="34" charset="0"/>
              </a:rPr>
              <a:t>involvement</a:t>
            </a:r>
            <a:r>
              <a:rPr lang="pt-PT" sz="2000" dirty="0" smtClean="0">
                <a:latin typeface="Segoe UI Light" pitchFamily="34" charset="0"/>
              </a:rPr>
              <a:t> </a:t>
            </a:r>
            <a:r>
              <a:rPr lang="pt-PT" sz="2000" dirty="0" err="1" smtClean="0">
                <a:latin typeface="Segoe UI Light" pitchFamily="34" charset="0"/>
              </a:rPr>
              <a:t>at</a:t>
            </a:r>
            <a:r>
              <a:rPr lang="pt-PT" sz="2000" dirty="0" smtClean="0">
                <a:latin typeface="Segoe UI Light" pitchFamily="34" charset="0"/>
              </a:rPr>
              <a:t> </a:t>
            </a:r>
            <a:r>
              <a:rPr lang="pt-PT" sz="2000" dirty="0" err="1" smtClean="0">
                <a:latin typeface="Segoe UI Light" pitchFamily="34" charset="0"/>
              </a:rPr>
              <a:t>different</a:t>
            </a:r>
            <a:r>
              <a:rPr lang="pt-PT" sz="2000" dirty="0" smtClean="0">
                <a:latin typeface="Segoe UI Light" pitchFamily="34" charset="0"/>
              </a:rPr>
              <a:t> </a:t>
            </a:r>
            <a:r>
              <a:rPr lang="pt-PT" sz="2000" dirty="0" err="1" smtClean="0">
                <a:latin typeface="Segoe UI Light" pitchFamily="34" charset="0"/>
              </a:rPr>
              <a:t>levels</a:t>
            </a:r>
            <a:r>
              <a:rPr lang="pt-PT" sz="2000" dirty="0" smtClean="0">
                <a:latin typeface="Segoe UI Light" pitchFamily="34" charset="0"/>
              </a:rPr>
              <a:t>…</a:t>
            </a:r>
          </a:p>
        </p:txBody>
      </p:sp>
      <p:cxnSp>
        <p:nvCxnSpPr>
          <p:cNvPr id="34" name="Conexão recta unidireccional 33"/>
          <p:cNvCxnSpPr/>
          <p:nvPr/>
        </p:nvCxnSpPr>
        <p:spPr>
          <a:xfrm flipV="1">
            <a:off x="8001000" y="5136776"/>
            <a:ext cx="1169895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1091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-40944" y="1691211"/>
            <a:ext cx="12232944" cy="3099459"/>
          </a:xfrm>
          <a:prstGeom prst="rect">
            <a:avLst/>
          </a:prstGeom>
          <a:solidFill>
            <a:srgbClr val="00B05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5" name="Conector recto de flecha 14"/>
          <p:cNvCxnSpPr/>
          <p:nvPr/>
        </p:nvCxnSpPr>
        <p:spPr>
          <a:xfrm>
            <a:off x="-40944" y="1822742"/>
            <a:ext cx="12192000" cy="44663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1621809" y="-52132"/>
            <a:ext cx="11945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Subtitle subtitle</a:t>
            </a:r>
            <a:endParaRPr lang="en-AU" sz="7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riángulo rectángulo 2"/>
          <p:cNvSpPr/>
          <p:nvPr/>
        </p:nvSpPr>
        <p:spPr>
          <a:xfrm rot="5400000">
            <a:off x="-674277" y="2754723"/>
            <a:ext cx="2610866" cy="1099887"/>
          </a:xfrm>
          <a:prstGeom prst="rtTriangle">
            <a:avLst/>
          </a:prstGeom>
          <a:solidFill>
            <a:schemeClr val="tx1">
              <a:lumMod val="75000"/>
              <a:lumOff val="2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48126" y="6452603"/>
            <a:ext cx="474388" cy="365125"/>
          </a:xfrm>
        </p:spPr>
        <p:txBody>
          <a:bodyPr/>
          <a:lstStyle/>
          <a:p>
            <a:fld id="{5008C5CD-B149-4B40-B694-20E692CA0C4A}" type="slidenum">
              <a:rPr lang="en-AU" sz="1800" smtClean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/>
              <a:t>2</a:t>
            </a:fld>
            <a:endParaRPr lang="en-AU" sz="1800" dirty="0">
              <a:solidFill>
                <a:schemeClr val="accent3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66990" y="6149894"/>
            <a:ext cx="684066" cy="667834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>
            <a:off x="1012997" y="2069785"/>
            <a:ext cx="102690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Valid Hypothesis</a:t>
            </a:r>
          </a:p>
          <a:p>
            <a:endParaRPr lang="en-AU" sz="7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1" name="Triángulo rectángulo 30"/>
          <p:cNvSpPr/>
          <p:nvPr/>
        </p:nvSpPr>
        <p:spPr>
          <a:xfrm rot="16200000">
            <a:off x="10244030" y="2825275"/>
            <a:ext cx="2610866" cy="1099887"/>
          </a:xfrm>
          <a:prstGeom prst="rtTriangle">
            <a:avLst/>
          </a:prstGeom>
          <a:solidFill>
            <a:schemeClr val="tx1">
              <a:lumMod val="75000"/>
              <a:lumOff val="2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417868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-43162"/>
            <a:ext cx="12192000" cy="1128363"/>
          </a:xfrm>
          <a:prstGeom prst="rect">
            <a:avLst/>
          </a:prstGeom>
          <a:solidFill>
            <a:srgbClr val="00B05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Conector recto de flecha 10"/>
          <p:cNvCxnSpPr/>
          <p:nvPr/>
        </p:nvCxnSpPr>
        <p:spPr>
          <a:xfrm flipV="1">
            <a:off x="9905759" y="51706"/>
            <a:ext cx="2002971" cy="185782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V="1">
            <a:off x="9829656" y="490882"/>
            <a:ext cx="2002971" cy="185782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V="1">
            <a:off x="9789628" y="844097"/>
            <a:ext cx="2002971" cy="185782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1621809" y="-52132"/>
            <a:ext cx="11945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Hypothesis 25</a:t>
            </a:r>
            <a:endParaRPr lang="en-AU" sz="7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riángulo rectángulo 2"/>
          <p:cNvSpPr/>
          <p:nvPr/>
        </p:nvSpPr>
        <p:spPr>
          <a:xfrm>
            <a:off x="52787" y="51706"/>
            <a:ext cx="975913" cy="974135"/>
          </a:xfrm>
          <a:prstGeom prst="rtTriangle">
            <a:avLst/>
          </a:prstGeom>
          <a:solidFill>
            <a:schemeClr val="tx1">
              <a:lumMod val="75000"/>
              <a:lumOff val="2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48126" y="6457950"/>
            <a:ext cx="561474" cy="359778"/>
          </a:xfrm>
        </p:spPr>
        <p:txBody>
          <a:bodyPr/>
          <a:lstStyle/>
          <a:p>
            <a:fld id="{5008C5CD-B149-4B40-B694-20E692CA0C4A}" type="slidenum">
              <a:rPr lang="en-AU" sz="1800" smtClean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/>
              <a:t>20</a:t>
            </a:fld>
            <a:endParaRPr lang="en-AU" sz="1800" dirty="0">
              <a:solidFill>
                <a:schemeClr val="accent3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990" y="6149894"/>
            <a:ext cx="684066" cy="667834"/>
          </a:xfrm>
          <a:prstGeom prst="rect">
            <a:avLst/>
          </a:prstGeom>
        </p:spPr>
      </p:pic>
      <p:cxnSp>
        <p:nvCxnSpPr>
          <p:cNvPr id="23" name="Conector recto de flecha 14"/>
          <p:cNvCxnSpPr/>
          <p:nvPr/>
        </p:nvCxnSpPr>
        <p:spPr>
          <a:xfrm flipV="1">
            <a:off x="9982056" y="643282"/>
            <a:ext cx="2002971" cy="185782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6"/>
          <p:cNvSpPr txBox="1"/>
          <p:nvPr/>
        </p:nvSpPr>
        <p:spPr>
          <a:xfrm>
            <a:off x="2154610" y="282480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 smtClean="0">
                <a:solidFill>
                  <a:schemeClr val="bg1"/>
                </a:solidFill>
              </a:rPr>
              <a:t>Hypothesis Form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13" name="CuadroTexto 6"/>
          <p:cNvSpPr txBox="1"/>
          <p:nvPr/>
        </p:nvSpPr>
        <p:spPr>
          <a:xfrm>
            <a:off x="2154610" y="275280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 smtClean="0">
                <a:solidFill>
                  <a:schemeClr val="bg1"/>
                </a:solidFill>
              </a:rPr>
              <a:t>Hypothesis Form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19" name="CuadroTexto 6"/>
          <p:cNvSpPr txBox="1"/>
          <p:nvPr/>
        </p:nvSpPr>
        <p:spPr>
          <a:xfrm>
            <a:off x="2154610" y="275280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 smtClean="0">
                <a:solidFill>
                  <a:schemeClr val="bg1"/>
                </a:solidFill>
              </a:rPr>
              <a:t>Hypothesis Form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20" name="CuadroTexto 6"/>
          <p:cNvSpPr txBox="1"/>
          <p:nvPr/>
        </p:nvSpPr>
        <p:spPr>
          <a:xfrm>
            <a:off x="2154610" y="268079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 smtClean="0">
                <a:solidFill>
                  <a:schemeClr val="bg1"/>
                </a:solidFill>
              </a:rPr>
              <a:t>Hypothesis Form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21" name="Rectángulo 2"/>
          <p:cNvSpPr/>
          <p:nvPr/>
        </p:nvSpPr>
        <p:spPr>
          <a:xfrm>
            <a:off x="203914" y="1544343"/>
            <a:ext cx="7676061" cy="482453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22" name="CuadroTexto 4"/>
          <p:cNvSpPr txBox="1"/>
          <p:nvPr/>
        </p:nvSpPr>
        <p:spPr>
          <a:xfrm>
            <a:off x="5463112" y="1856276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dirty="0" smtClean="0">
                <a:latin typeface="Segoe UI Light" pitchFamily="34" charset="0"/>
              </a:rPr>
              <a:t>3.0</a:t>
            </a:r>
            <a:endParaRPr lang="es-CO" dirty="0">
              <a:latin typeface="Segoe UI Light" pitchFamily="34" charset="0"/>
            </a:endParaRPr>
          </a:p>
        </p:txBody>
      </p:sp>
      <p:sp>
        <p:nvSpPr>
          <p:cNvPr id="25" name="CuadroTexto 5"/>
          <p:cNvSpPr txBox="1"/>
          <p:nvPr/>
        </p:nvSpPr>
        <p:spPr>
          <a:xfrm>
            <a:off x="3246459" y="1845823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dirty="0" err="1" smtClean="0">
                <a:latin typeface="Segoe UI Light" pitchFamily="34" charset="0"/>
              </a:rPr>
              <a:t>leadteam</a:t>
            </a:r>
            <a:endParaRPr lang="en-AU" dirty="0">
              <a:latin typeface="Segoe UI Light" pitchFamily="34" charset="0"/>
            </a:endParaRPr>
          </a:p>
        </p:txBody>
      </p:sp>
      <p:sp>
        <p:nvSpPr>
          <p:cNvPr id="26" name="CuadroTexto 6"/>
          <p:cNvSpPr txBox="1"/>
          <p:nvPr/>
        </p:nvSpPr>
        <p:spPr>
          <a:xfrm>
            <a:off x="419939" y="1730751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 smtClean="0">
                <a:solidFill>
                  <a:schemeClr val="bg1"/>
                </a:solidFill>
              </a:rPr>
              <a:t>Hypothesis Form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27" name="CuadroTexto 7"/>
          <p:cNvSpPr txBox="1"/>
          <p:nvPr/>
        </p:nvSpPr>
        <p:spPr>
          <a:xfrm>
            <a:off x="3158856" y="1577537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dirty="0" smtClean="0">
                <a:solidFill>
                  <a:schemeClr val="bg1"/>
                </a:solidFill>
              </a:rPr>
              <a:t>Model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28" name="CuadroTexto 8"/>
          <p:cNvSpPr txBox="1"/>
          <p:nvPr/>
        </p:nvSpPr>
        <p:spPr>
          <a:xfrm>
            <a:off x="5391104" y="1557791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dirty="0" smtClean="0">
                <a:solidFill>
                  <a:schemeClr val="bg1"/>
                </a:solidFill>
              </a:rPr>
              <a:t>Versio</a:t>
            </a:r>
            <a:r>
              <a:rPr lang="en-AU" sz="1400" dirty="0">
                <a:solidFill>
                  <a:schemeClr val="bg1"/>
                </a:solidFill>
              </a:rPr>
              <a:t>n</a:t>
            </a:r>
          </a:p>
        </p:txBody>
      </p:sp>
      <p:graphicFrame>
        <p:nvGraphicFramePr>
          <p:cNvPr id="29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489171"/>
              </p:ext>
            </p:extLst>
          </p:nvPr>
        </p:nvGraphicFramePr>
        <p:xfrm>
          <a:off x="491947" y="2366783"/>
          <a:ext cx="7119087" cy="3747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083"/>
                <a:gridCol w="2961434"/>
                <a:gridCol w="2555570"/>
              </a:tblGrid>
              <a:tr h="391352">
                <a:tc gridSpan="2">
                  <a:txBody>
                    <a:bodyPr/>
                    <a:lstStyle/>
                    <a:p>
                      <a:r>
                        <a:rPr lang="en-AU" noProof="0" dirty="0" smtClean="0">
                          <a:latin typeface="Segoe UI Light" pitchFamily="34" charset="0"/>
                        </a:rPr>
                        <a:t>Component:  Revenue Streams</a:t>
                      </a:r>
                      <a:endParaRPr lang="en-AU" noProof="0" dirty="0">
                        <a:latin typeface="Segoe UI Light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noProof="0" dirty="0" smtClean="0">
                          <a:latin typeface="Segoe UI Light" pitchFamily="34" charset="0"/>
                        </a:rPr>
                        <a:t>Code:         </a:t>
                      </a:r>
                      <a:r>
                        <a:rPr lang="en-AU" baseline="0" noProof="0" dirty="0" smtClean="0">
                          <a:latin typeface="Segoe UI Light" pitchFamily="34" charset="0"/>
                        </a:rPr>
                        <a:t> </a:t>
                      </a:r>
                      <a:r>
                        <a:rPr lang="en-AU" noProof="0" dirty="0" smtClean="0">
                          <a:latin typeface="Segoe UI Light" pitchFamily="34" charset="0"/>
                        </a:rPr>
                        <a:t>    </a:t>
                      </a:r>
                      <a:r>
                        <a:rPr lang="en-AU" baseline="0" noProof="0" dirty="0" smtClean="0">
                          <a:latin typeface="Segoe UI Light" pitchFamily="34" charset="0"/>
                        </a:rPr>
                        <a:t> </a:t>
                      </a:r>
                      <a:r>
                        <a:rPr lang="en-AU" noProof="0" dirty="0" smtClean="0">
                          <a:latin typeface="Segoe UI Light" pitchFamily="34" charset="0"/>
                        </a:rPr>
                        <a:t>     RS03</a:t>
                      </a:r>
                      <a:endParaRPr lang="en-AU" noProof="0" dirty="0">
                        <a:latin typeface="Segoe UI Light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978379"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</a:rPr>
                        <a:t>Hypothesis</a:t>
                      </a:r>
                      <a:endParaRPr lang="en-US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University Students are willing to pay 1€ per year in order to get the premium version (features they chose they already were willing to pay).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  <a:tr h="1006533"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</a:rPr>
                        <a:t>Test</a:t>
                      </a:r>
                      <a:endParaRPr lang="en-US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kern="12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20 students interviews.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100 University Students survey.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A/B testing – create</a:t>
                      </a:r>
                      <a:r>
                        <a:rPr lang="en-US" sz="1800" kern="12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 one page in which the price is 1€ and another for 2€. See the percentage of visitors that clicked in 1€ and 2€.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86846">
                <a:tc>
                  <a:txBody>
                    <a:bodyPr/>
                    <a:lstStyle/>
                    <a:p>
                      <a:r>
                        <a:rPr lang="en-US" noProof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</a:rPr>
                        <a:t>Validation</a:t>
                      </a:r>
                      <a:endParaRPr lang="en-US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75% chose 1€ for the features they were willing to pay.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The percentage is higher</a:t>
                      </a:r>
                      <a:r>
                        <a:rPr lang="en-US" sz="1800" kern="12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 for 1€.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800" kern="12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CaixaDeTexto 29"/>
          <p:cNvSpPr txBox="1"/>
          <p:nvPr/>
        </p:nvSpPr>
        <p:spPr>
          <a:xfrm>
            <a:off x="8256494" y="1237130"/>
            <a:ext cx="3464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5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itchFamily="34" charset="0"/>
              </a:rPr>
              <a:t>Invalid</a:t>
            </a:r>
            <a:r>
              <a:rPr lang="pt-PT" sz="5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itchFamily="34" charset="0"/>
              </a:rPr>
              <a:t> (?) </a:t>
            </a:r>
            <a:endParaRPr lang="pt-PT" sz="5400" dirty="0">
              <a:solidFill>
                <a:schemeClr val="tx1">
                  <a:lumMod val="50000"/>
                  <a:lumOff val="50000"/>
                </a:schemeClr>
              </a:solidFill>
              <a:latin typeface="Segoe UI Light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8135472" y="2393576"/>
            <a:ext cx="3765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err="1" smtClean="0">
                <a:latin typeface="Segoe UI Light" pitchFamily="34" charset="0"/>
              </a:rPr>
              <a:t>From</a:t>
            </a:r>
            <a:r>
              <a:rPr lang="pt-PT" sz="2000" dirty="0" smtClean="0">
                <a:latin typeface="Segoe UI Light" pitchFamily="34" charset="0"/>
              </a:rPr>
              <a:t> </a:t>
            </a:r>
            <a:r>
              <a:rPr lang="pt-PT" sz="2000" dirty="0" err="1" smtClean="0">
                <a:latin typeface="Segoe UI Light" pitchFamily="34" charset="0"/>
              </a:rPr>
              <a:t>those</a:t>
            </a:r>
            <a:r>
              <a:rPr lang="pt-PT" sz="2000" dirty="0" smtClean="0">
                <a:latin typeface="Segoe UI Light" pitchFamily="34" charset="0"/>
              </a:rPr>
              <a:t> </a:t>
            </a:r>
            <a:r>
              <a:rPr lang="pt-PT" sz="2000" dirty="0" err="1" smtClean="0">
                <a:latin typeface="Segoe UI Light" pitchFamily="34" charset="0"/>
              </a:rPr>
              <a:t>willing</a:t>
            </a:r>
            <a:r>
              <a:rPr lang="pt-PT" sz="2000" dirty="0" smtClean="0">
                <a:latin typeface="Segoe UI Light" pitchFamily="34" charset="0"/>
              </a:rPr>
              <a:t> to </a:t>
            </a:r>
            <a:r>
              <a:rPr lang="pt-PT" sz="2000" dirty="0" err="1" smtClean="0">
                <a:latin typeface="Segoe UI Light" pitchFamily="34" charset="0"/>
              </a:rPr>
              <a:t>pay</a:t>
            </a:r>
            <a:r>
              <a:rPr lang="pt-PT" sz="2000" dirty="0" smtClean="0">
                <a:latin typeface="Segoe UI Light" pitchFamily="34" charset="0"/>
              </a:rPr>
              <a:t>, </a:t>
            </a:r>
            <a:r>
              <a:rPr lang="pt-PT" sz="2000" dirty="0" err="1" smtClean="0">
                <a:latin typeface="Segoe UI Light" pitchFamily="34" charset="0"/>
              </a:rPr>
              <a:t>how</a:t>
            </a:r>
            <a:r>
              <a:rPr lang="pt-PT" sz="2000" dirty="0" smtClean="0">
                <a:latin typeface="Segoe UI Light" pitchFamily="34" charset="0"/>
              </a:rPr>
              <a:t> </a:t>
            </a:r>
            <a:r>
              <a:rPr lang="pt-PT" sz="2000" dirty="0" err="1" smtClean="0">
                <a:latin typeface="Segoe UI Light" pitchFamily="34" charset="0"/>
              </a:rPr>
              <a:t>much</a:t>
            </a:r>
            <a:r>
              <a:rPr lang="pt-PT" sz="2000" dirty="0" smtClean="0">
                <a:latin typeface="Segoe UI Light" pitchFamily="34" charset="0"/>
              </a:rPr>
              <a:t> </a:t>
            </a:r>
            <a:r>
              <a:rPr lang="pt-PT" sz="2000" dirty="0" err="1" smtClean="0">
                <a:latin typeface="Segoe UI Light" pitchFamily="34" charset="0"/>
              </a:rPr>
              <a:t>yearly</a:t>
            </a:r>
            <a:r>
              <a:rPr lang="pt-PT" sz="2000" dirty="0" smtClean="0">
                <a:latin typeface="Segoe UI Light" pitchFamily="34" charset="0"/>
              </a:rPr>
              <a:t>?</a:t>
            </a:r>
            <a:endParaRPr lang="pt-PT" sz="2000" dirty="0">
              <a:latin typeface="Segoe UI Light" pitchFamily="34" charset="0"/>
            </a:endParaRPr>
          </a:p>
        </p:txBody>
      </p:sp>
      <p:sp>
        <p:nvSpPr>
          <p:cNvPr id="32" name="Rectângulo 31"/>
          <p:cNvSpPr/>
          <p:nvPr/>
        </p:nvSpPr>
        <p:spPr>
          <a:xfrm>
            <a:off x="8350624" y="3307541"/>
            <a:ext cx="33886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Segoe UI Light" pitchFamily="34" charset="0"/>
              </a:rPr>
              <a:t>84% of the Students willing to pay chose €1 or more - but only 35% actually said €1</a:t>
            </a:r>
            <a:endParaRPr lang="pt-PT" sz="2400" dirty="0" smtClean="0"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389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0" y="-43161"/>
            <a:ext cx="12192000" cy="309862"/>
          </a:xfrm>
          <a:prstGeom prst="rect">
            <a:avLst/>
          </a:prstGeom>
          <a:solidFill>
            <a:srgbClr val="00B05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riángulo rectángulo 2"/>
          <p:cNvSpPr/>
          <p:nvPr/>
        </p:nvSpPr>
        <p:spPr>
          <a:xfrm rot="10800000">
            <a:off x="0" y="-43165"/>
            <a:ext cx="12192000" cy="309865"/>
          </a:xfrm>
          <a:prstGeom prst="rtTriangle">
            <a:avLst/>
          </a:prstGeom>
          <a:solidFill>
            <a:schemeClr val="tx1">
              <a:lumMod val="75000"/>
              <a:lumOff val="2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48126" y="6452603"/>
            <a:ext cx="539703" cy="365125"/>
          </a:xfrm>
        </p:spPr>
        <p:txBody>
          <a:bodyPr/>
          <a:lstStyle/>
          <a:p>
            <a:fld id="{5008C5CD-B149-4B40-B694-20E692CA0C4A}" type="slidenum">
              <a:rPr lang="en-AU" sz="1800" smtClean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/>
              <a:t>21</a:t>
            </a:fld>
            <a:endParaRPr lang="en-AU" sz="1800" dirty="0">
              <a:solidFill>
                <a:schemeClr val="accent3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66990" y="6149894"/>
            <a:ext cx="684066" cy="667834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662746" y="1509528"/>
            <a:ext cx="4836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err="1" smtClean="0">
                <a:latin typeface="Segoe UI Light" pitchFamily="34" charset="0"/>
              </a:rPr>
              <a:t>How</a:t>
            </a:r>
            <a:r>
              <a:rPr lang="pt-PT" sz="2000" b="1" dirty="0" smtClean="0">
                <a:latin typeface="Segoe UI Light" pitchFamily="34" charset="0"/>
              </a:rPr>
              <a:t> </a:t>
            </a:r>
            <a:r>
              <a:rPr lang="pt-PT" sz="2000" b="1" dirty="0" err="1" smtClean="0">
                <a:latin typeface="Segoe UI Light" pitchFamily="34" charset="0"/>
              </a:rPr>
              <a:t>much</a:t>
            </a:r>
            <a:r>
              <a:rPr lang="pt-PT" sz="2000" b="1" dirty="0" smtClean="0">
                <a:latin typeface="Segoe UI Light" pitchFamily="34" charset="0"/>
              </a:rPr>
              <a:t> are </a:t>
            </a:r>
            <a:r>
              <a:rPr lang="pt-PT" sz="2000" b="1" dirty="0" err="1" smtClean="0">
                <a:latin typeface="Segoe UI Light" pitchFamily="34" charset="0"/>
              </a:rPr>
              <a:t>our</a:t>
            </a:r>
            <a:r>
              <a:rPr lang="pt-PT" sz="2000" b="1" dirty="0" smtClean="0">
                <a:latin typeface="Segoe UI Light" pitchFamily="34" charset="0"/>
              </a:rPr>
              <a:t> </a:t>
            </a:r>
            <a:r>
              <a:rPr lang="pt-PT" sz="2000" b="1" dirty="0" err="1" smtClean="0">
                <a:latin typeface="Segoe UI Light" pitchFamily="34" charset="0"/>
              </a:rPr>
              <a:t>Students</a:t>
            </a:r>
            <a:r>
              <a:rPr lang="pt-PT" sz="2000" b="1" dirty="0" smtClean="0">
                <a:latin typeface="Segoe UI Light" pitchFamily="34" charset="0"/>
              </a:rPr>
              <a:t> </a:t>
            </a:r>
            <a:r>
              <a:rPr lang="pt-PT" sz="2000" b="1" dirty="0" err="1" smtClean="0">
                <a:latin typeface="Segoe UI Light" pitchFamily="34" charset="0"/>
              </a:rPr>
              <a:t>willing</a:t>
            </a:r>
            <a:r>
              <a:rPr lang="pt-PT" sz="2000" b="1" dirty="0" smtClean="0">
                <a:latin typeface="Segoe UI Light" pitchFamily="34" charset="0"/>
              </a:rPr>
              <a:t> to </a:t>
            </a:r>
            <a:r>
              <a:rPr lang="pt-PT" sz="2000" b="1" dirty="0" err="1" smtClean="0">
                <a:latin typeface="Segoe UI Light" pitchFamily="34" charset="0"/>
              </a:rPr>
              <a:t>pay</a:t>
            </a:r>
            <a:r>
              <a:rPr lang="pt-PT" sz="2000" b="1" dirty="0" smtClean="0">
                <a:latin typeface="Segoe UI Light" pitchFamily="34" charset="0"/>
              </a:rPr>
              <a:t>?</a:t>
            </a:r>
            <a:endParaRPr lang="pt-PT" dirty="0" smtClean="0">
              <a:latin typeface="Segoe UI Light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7380512" y="718457"/>
            <a:ext cx="40364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err="1" smtClean="0">
                <a:latin typeface="Segoe UI Light" pitchFamily="34" charset="0"/>
              </a:rPr>
              <a:t>Question</a:t>
            </a:r>
            <a:r>
              <a:rPr lang="pt-PT" sz="2400" b="1" dirty="0" smtClean="0">
                <a:latin typeface="Segoe UI Light" pitchFamily="34" charset="0"/>
              </a:rPr>
              <a:t>: </a:t>
            </a:r>
            <a:r>
              <a:rPr lang="pt-PT" sz="2400" b="1" dirty="0" err="1" smtClean="0">
                <a:latin typeface="Segoe UI Light" pitchFamily="34" charset="0"/>
              </a:rPr>
              <a:t>Should</a:t>
            </a:r>
            <a:r>
              <a:rPr lang="pt-PT" sz="2400" b="1" dirty="0" smtClean="0">
                <a:latin typeface="Segoe UI Light" pitchFamily="34" charset="0"/>
              </a:rPr>
              <a:t> </a:t>
            </a:r>
            <a:r>
              <a:rPr lang="pt-PT" sz="2400" b="1" dirty="0" err="1" smtClean="0">
                <a:latin typeface="Segoe UI Light" pitchFamily="34" charset="0"/>
              </a:rPr>
              <a:t>we</a:t>
            </a:r>
            <a:r>
              <a:rPr lang="pt-PT" sz="2400" b="1" dirty="0" smtClean="0">
                <a:latin typeface="Segoe UI Light" pitchFamily="34" charset="0"/>
              </a:rPr>
              <a:t> charge €2 </a:t>
            </a:r>
            <a:r>
              <a:rPr lang="pt-PT" sz="2400" b="1" dirty="0" err="1" smtClean="0">
                <a:latin typeface="Segoe UI Light" pitchFamily="34" charset="0"/>
              </a:rPr>
              <a:t>or</a:t>
            </a:r>
            <a:r>
              <a:rPr lang="pt-PT" sz="2400" b="1" dirty="0" smtClean="0">
                <a:latin typeface="Segoe UI Light" pitchFamily="34" charset="0"/>
              </a:rPr>
              <a:t> €1 </a:t>
            </a:r>
            <a:r>
              <a:rPr lang="pt-PT" sz="2400" b="1" dirty="0" err="1" smtClean="0">
                <a:latin typeface="Segoe UI Light" pitchFamily="34" charset="0"/>
              </a:rPr>
              <a:t>yearly</a:t>
            </a:r>
            <a:r>
              <a:rPr lang="pt-PT" sz="2400" b="1" dirty="0" smtClean="0">
                <a:latin typeface="Segoe UI Light" pitchFamily="34" charset="0"/>
              </a:rPr>
              <a:t> for </a:t>
            </a:r>
            <a:r>
              <a:rPr lang="pt-PT" sz="2400" b="1" dirty="0" err="1" smtClean="0">
                <a:latin typeface="Segoe UI Light" pitchFamily="34" charset="0"/>
              </a:rPr>
              <a:t>our</a:t>
            </a:r>
            <a:r>
              <a:rPr lang="pt-PT" sz="2400" b="1" dirty="0" smtClean="0">
                <a:latin typeface="Segoe UI Light" pitchFamily="34" charset="0"/>
              </a:rPr>
              <a:t> Premium </a:t>
            </a:r>
            <a:r>
              <a:rPr lang="pt-PT" sz="2400" b="1" dirty="0" err="1" smtClean="0">
                <a:latin typeface="Segoe UI Light" pitchFamily="34" charset="0"/>
              </a:rPr>
              <a:t>Version</a:t>
            </a:r>
            <a:r>
              <a:rPr lang="pt-PT" sz="2400" b="1" dirty="0" smtClean="0">
                <a:latin typeface="Segoe UI Light" pitchFamily="34" charset="0"/>
              </a:rPr>
              <a:t>?</a:t>
            </a:r>
          </a:p>
          <a:p>
            <a:pPr algn="ctr"/>
            <a:endParaRPr lang="pt-PT" sz="2400" dirty="0" smtClean="0">
              <a:latin typeface="Segoe UI Light" pitchFamily="34" charset="0"/>
            </a:endParaRPr>
          </a:p>
          <a:p>
            <a:pPr algn="ctr"/>
            <a:endParaRPr lang="pt-PT" sz="2400" dirty="0">
              <a:latin typeface="Segoe UI Light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7276008" y="2076994"/>
            <a:ext cx="4846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err="1" smtClean="0">
                <a:latin typeface="Segoe UI Light" pitchFamily="34" charset="0"/>
              </a:rPr>
              <a:t>Further</a:t>
            </a:r>
            <a:r>
              <a:rPr lang="pt-PT" sz="2000" dirty="0" smtClean="0">
                <a:latin typeface="Segoe UI Light" pitchFamily="34" charset="0"/>
              </a:rPr>
              <a:t> </a:t>
            </a:r>
            <a:r>
              <a:rPr lang="pt-PT" sz="2000" dirty="0" err="1" smtClean="0">
                <a:latin typeface="Segoe UI Light" pitchFamily="34" charset="0"/>
              </a:rPr>
              <a:t>Testing</a:t>
            </a:r>
            <a:r>
              <a:rPr lang="pt-PT" sz="2000" dirty="0" smtClean="0">
                <a:latin typeface="Segoe UI Light" pitchFamily="34" charset="0"/>
              </a:rPr>
              <a:t> </a:t>
            </a:r>
            <a:r>
              <a:rPr lang="pt-PT" sz="2000" dirty="0" err="1" smtClean="0">
                <a:latin typeface="Segoe UI Light" pitchFamily="34" charset="0"/>
              </a:rPr>
              <a:t>with</a:t>
            </a:r>
            <a:r>
              <a:rPr lang="pt-PT" sz="2000" dirty="0" smtClean="0">
                <a:latin typeface="Segoe UI Light" pitchFamily="34" charset="0"/>
              </a:rPr>
              <a:t> A/B </a:t>
            </a:r>
            <a:r>
              <a:rPr lang="pt-PT" sz="2000" dirty="0" err="1" smtClean="0">
                <a:latin typeface="Segoe UI Light" pitchFamily="34" charset="0"/>
              </a:rPr>
              <a:t>Landing</a:t>
            </a:r>
            <a:r>
              <a:rPr lang="pt-PT" sz="2000" dirty="0" smtClean="0">
                <a:latin typeface="Segoe UI Light" pitchFamily="34" charset="0"/>
              </a:rPr>
              <a:t> </a:t>
            </a:r>
            <a:r>
              <a:rPr lang="pt-PT" sz="2000" dirty="0" err="1" smtClean="0">
                <a:latin typeface="Segoe UI Light" pitchFamily="34" charset="0"/>
              </a:rPr>
              <a:t>Page</a:t>
            </a:r>
            <a:r>
              <a:rPr lang="pt-PT" sz="2000" dirty="0" smtClean="0">
                <a:latin typeface="Segoe UI Light" pitchFamily="34" charset="0"/>
              </a:rPr>
              <a:t>!</a:t>
            </a:r>
          </a:p>
        </p:txBody>
      </p:sp>
      <p:graphicFrame>
        <p:nvGraphicFramePr>
          <p:cNvPr id="14" name="Gráfico 13"/>
          <p:cNvGraphicFramePr/>
          <p:nvPr/>
        </p:nvGraphicFramePr>
        <p:xfrm>
          <a:off x="0" y="1600199"/>
          <a:ext cx="6348548" cy="4108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5" cstate="print"/>
          <a:srcRect l="3621" t="10830" r="2518" b="6440"/>
          <a:stretch>
            <a:fillRect/>
          </a:stretch>
        </p:blipFill>
        <p:spPr bwMode="auto">
          <a:xfrm>
            <a:off x="7511141" y="2717075"/>
            <a:ext cx="3709853" cy="183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6" cstate="print"/>
          <a:srcRect l="3514" t="15000" r="3117" b="6250"/>
          <a:stretch>
            <a:fillRect/>
          </a:stretch>
        </p:blipFill>
        <p:spPr bwMode="auto">
          <a:xfrm>
            <a:off x="7445561" y="4637314"/>
            <a:ext cx="3801559" cy="180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1091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-43162"/>
            <a:ext cx="12192000" cy="1128363"/>
          </a:xfrm>
          <a:prstGeom prst="rect">
            <a:avLst/>
          </a:prstGeom>
          <a:solidFill>
            <a:srgbClr val="00B05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Conector recto de flecha 10"/>
          <p:cNvCxnSpPr/>
          <p:nvPr/>
        </p:nvCxnSpPr>
        <p:spPr>
          <a:xfrm flipV="1">
            <a:off x="9905759" y="51706"/>
            <a:ext cx="2002971" cy="185782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V="1">
            <a:off x="9829656" y="490882"/>
            <a:ext cx="2002971" cy="185782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V="1">
            <a:off x="9789628" y="844097"/>
            <a:ext cx="2002971" cy="185782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1621809" y="-52132"/>
            <a:ext cx="11945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Hypothesis 23</a:t>
            </a:r>
            <a:endParaRPr lang="en-AU" sz="7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riángulo rectángulo 2"/>
          <p:cNvSpPr/>
          <p:nvPr/>
        </p:nvSpPr>
        <p:spPr>
          <a:xfrm>
            <a:off x="52787" y="51706"/>
            <a:ext cx="975913" cy="974135"/>
          </a:xfrm>
          <a:prstGeom prst="rtTriangle">
            <a:avLst/>
          </a:prstGeom>
          <a:solidFill>
            <a:schemeClr val="tx1">
              <a:lumMod val="75000"/>
              <a:lumOff val="2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48126" y="6457950"/>
            <a:ext cx="561474" cy="359778"/>
          </a:xfrm>
        </p:spPr>
        <p:txBody>
          <a:bodyPr/>
          <a:lstStyle/>
          <a:p>
            <a:fld id="{5008C5CD-B149-4B40-B694-20E692CA0C4A}" type="slidenum">
              <a:rPr lang="en-AU" sz="1800" smtClean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/>
              <a:t>22</a:t>
            </a:fld>
            <a:endParaRPr lang="en-AU" sz="1800" dirty="0">
              <a:solidFill>
                <a:schemeClr val="accent3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990" y="6149894"/>
            <a:ext cx="684066" cy="667834"/>
          </a:xfrm>
          <a:prstGeom prst="rect">
            <a:avLst/>
          </a:prstGeom>
        </p:spPr>
      </p:pic>
      <p:cxnSp>
        <p:nvCxnSpPr>
          <p:cNvPr id="23" name="Conector recto de flecha 14"/>
          <p:cNvCxnSpPr/>
          <p:nvPr/>
        </p:nvCxnSpPr>
        <p:spPr>
          <a:xfrm flipV="1">
            <a:off x="9982056" y="643282"/>
            <a:ext cx="2002971" cy="185782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30"/>
          <p:cNvSpPr/>
          <p:nvPr/>
        </p:nvSpPr>
        <p:spPr>
          <a:xfrm>
            <a:off x="193830" y="2160504"/>
            <a:ext cx="7592017" cy="344691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cs typeface="Segoe UI Light" panose="020B0502040204020203" pitchFamily="34" charset="0"/>
            </a:endParaRPr>
          </a:p>
        </p:txBody>
      </p:sp>
      <p:graphicFrame>
        <p:nvGraphicFramePr>
          <p:cNvPr id="32" name="Tabel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16059079"/>
              </p:ext>
            </p:extLst>
          </p:nvPr>
        </p:nvGraphicFramePr>
        <p:xfrm>
          <a:off x="481862" y="2952593"/>
          <a:ext cx="7102279" cy="2462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301"/>
                <a:gridCol w="2954442"/>
                <a:gridCol w="2549536"/>
              </a:tblGrid>
              <a:tr h="504056">
                <a:tc gridSpan="2">
                  <a:txBody>
                    <a:bodyPr/>
                    <a:lstStyle/>
                    <a:p>
                      <a:r>
                        <a:rPr lang="en-AU" noProof="0" dirty="0" smtClean="0">
                          <a:latin typeface="Segoe UI Light" pitchFamily="34" charset="0"/>
                          <a:cs typeface="Segoe UI Light" panose="020B0502040204020203" pitchFamily="34" charset="0"/>
                        </a:rPr>
                        <a:t>Component:  Customer segments</a:t>
                      </a:r>
                      <a:endParaRPr lang="en-AU" noProof="0" dirty="0">
                        <a:latin typeface="Segoe UI Light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noProof="0" dirty="0" smtClean="0">
                          <a:latin typeface="Segoe UI Light" pitchFamily="34" charset="0"/>
                          <a:cs typeface="Segoe UI Light" panose="020B0502040204020203" pitchFamily="34" charset="0"/>
                        </a:rPr>
                        <a:t>Code:                        VP</a:t>
                      </a:r>
                      <a:endParaRPr lang="en-AU" noProof="0" dirty="0">
                        <a:latin typeface="Segoe UI Light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77790">
                <a:tc>
                  <a:txBody>
                    <a:bodyPr/>
                    <a:lstStyle/>
                    <a:p>
                      <a:r>
                        <a:rPr lang="en-AU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  <a:cs typeface="Segoe UI Light" panose="020B0502040204020203" pitchFamily="34" charset="0"/>
                        </a:rPr>
                        <a:t>Hypothesis</a:t>
                      </a:r>
                      <a:endParaRPr lang="en-AU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  <a:ea typeface="+mn-ea"/>
                          <a:cs typeface="Segoe UI Light" panose="020B0502040204020203" pitchFamily="34" charset="0"/>
                        </a:rPr>
                        <a:t>Students are not satisfied with the platforms they are currently using.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612634">
                <a:tc>
                  <a:txBody>
                    <a:bodyPr/>
                    <a:lstStyle/>
                    <a:p>
                      <a:r>
                        <a:rPr lang="en-AU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  <a:cs typeface="Segoe UI Light" panose="020B0502040204020203" pitchFamily="34" charset="0"/>
                        </a:rPr>
                        <a:t>Test</a:t>
                      </a:r>
                      <a:endParaRPr lang="en-AU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kern="12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  <a:ea typeface="+mn-ea"/>
                          <a:cs typeface="Segoe UI Light" panose="020B0502040204020203" pitchFamily="34" charset="0"/>
                        </a:rPr>
                        <a:t>Survey 15 University Teachers and 100 University Students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n-AU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  <a:cs typeface="Segoe UI Light" panose="020B0502040204020203" pitchFamily="34" charset="0"/>
                        </a:rPr>
                        <a:t>Validation</a:t>
                      </a:r>
                      <a:endParaRPr lang="en-AU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  <a:cs typeface="Segoe UI Light" panose="020B0502040204020203" pitchFamily="34" charset="0"/>
                        </a:rPr>
                        <a:t>On a scale from 1 (worst) to 7 (best)  the average is below 4</a:t>
                      </a:r>
                      <a:endParaRPr lang="en-AU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CuadroTexto 32"/>
          <p:cNvSpPr txBox="1"/>
          <p:nvPr/>
        </p:nvSpPr>
        <p:spPr>
          <a:xfrm>
            <a:off x="5439580" y="2472437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latin typeface="Segoe UI Light" pitchFamily="34" charset="0"/>
                <a:cs typeface="Segoe UI Light" panose="020B0502040204020203" pitchFamily="34" charset="0"/>
              </a:rPr>
              <a:t>1.0</a:t>
            </a:r>
            <a:endParaRPr lang="es-CO" dirty="0">
              <a:latin typeface="Segoe UI Light" pitchFamily="34" charset="0"/>
              <a:cs typeface="Segoe UI Light" panose="020B0502040204020203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3222927" y="2461984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err="1" smtClean="0">
                <a:latin typeface="Segoe UI Light" pitchFamily="34" charset="0"/>
                <a:cs typeface="Segoe UI Light" panose="020B0502040204020203" pitchFamily="34" charset="0"/>
              </a:rPr>
              <a:t>leadteam</a:t>
            </a:r>
            <a:endParaRPr lang="en-AU" dirty="0">
              <a:latin typeface="Segoe UI Light" pitchFamily="34" charset="0"/>
              <a:cs typeface="Segoe UI Light" panose="020B0502040204020203" pitchFamily="34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409854" y="234691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bg1"/>
                </a:solidFill>
                <a:cs typeface="Segoe UI Light" panose="020B0502040204020203" pitchFamily="34" charset="0"/>
              </a:rPr>
              <a:t>Hypothesis Form</a:t>
            </a:r>
            <a:endParaRPr lang="en-AU" sz="2400" dirty="0">
              <a:solidFill>
                <a:schemeClr val="bg1"/>
              </a:solidFill>
              <a:cs typeface="Segoe UI Light" panose="020B0502040204020203" pitchFamily="34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3135324" y="2193698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  <a:cs typeface="Segoe UI Light" panose="020B0502040204020203" pitchFamily="34" charset="0"/>
              </a:rPr>
              <a:t>Model</a:t>
            </a:r>
            <a:endParaRPr lang="en-AU" sz="1400" dirty="0">
              <a:solidFill>
                <a:schemeClr val="bg1"/>
              </a:solidFill>
              <a:cs typeface="Segoe UI Light" panose="020B0502040204020203" pitchFamily="34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5367572" y="2173952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  <a:cs typeface="Segoe UI Light" panose="020B0502040204020203" pitchFamily="34" charset="0"/>
              </a:rPr>
              <a:t>Versio</a:t>
            </a:r>
            <a:r>
              <a:rPr lang="en-AU" sz="1400" dirty="0">
                <a:solidFill>
                  <a:schemeClr val="bg1"/>
                </a:solidFill>
                <a:cs typeface="Segoe UI Light" panose="020B0502040204020203" pitchFamily="34" charset="0"/>
              </a:rPr>
              <a:t>n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8256494" y="1237130"/>
            <a:ext cx="346485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5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itchFamily="34" charset="0"/>
              </a:rPr>
              <a:t>Invalid</a:t>
            </a:r>
            <a:r>
              <a:rPr lang="pt-PT" sz="5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itchFamily="34" charset="0"/>
              </a:rPr>
              <a:t> </a:t>
            </a:r>
          </a:p>
          <a:p>
            <a:pPr algn="ctr"/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itchFamily="34" charset="0"/>
              </a:rPr>
              <a:t>for </a:t>
            </a:r>
            <a:r>
              <a:rPr lang="pt-P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itchFamily="34" charset="0"/>
              </a:rPr>
              <a:t>University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itchFamily="34" charset="0"/>
              </a:rPr>
              <a:t> </a:t>
            </a:r>
            <a:r>
              <a:rPr lang="pt-P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itchFamily="34" charset="0"/>
              </a:rPr>
              <a:t>Students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itchFamily="34" charset="0"/>
              </a:rPr>
              <a:t> 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  <a:latin typeface="Segoe UI Light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108577" y="2675965"/>
            <a:ext cx="39355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err="1" smtClean="0">
                <a:latin typeface="Segoe UI Light" pitchFamily="34" charset="0"/>
              </a:rPr>
              <a:t>The</a:t>
            </a:r>
            <a:r>
              <a:rPr lang="pt-PT" sz="2800" dirty="0" smtClean="0">
                <a:latin typeface="Segoe UI Light" pitchFamily="34" charset="0"/>
              </a:rPr>
              <a:t> </a:t>
            </a:r>
            <a:r>
              <a:rPr lang="pt-PT" sz="2800" dirty="0" err="1" smtClean="0">
                <a:latin typeface="Segoe UI Light" pitchFamily="34" charset="0"/>
              </a:rPr>
              <a:t>average</a:t>
            </a:r>
            <a:r>
              <a:rPr lang="pt-PT" sz="2800" dirty="0" smtClean="0">
                <a:latin typeface="Segoe UI Light" pitchFamily="34" charset="0"/>
              </a:rPr>
              <a:t> </a:t>
            </a:r>
            <a:r>
              <a:rPr lang="pt-PT" sz="2800" dirty="0" err="1" smtClean="0">
                <a:latin typeface="Segoe UI Light" pitchFamily="34" charset="0"/>
              </a:rPr>
              <a:t>is</a:t>
            </a:r>
            <a:r>
              <a:rPr lang="pt-PT" sz="2800" dirty="0" smtClean="0">
                <a:latin typeface="Segoe UI Light" pitchFamily="34" charset="0"/>
              </a:rPr>
              <a:t> 5,3</a:t>
            </a:r>
          </a:p>
          <a:p>
            <a:pPr algn="ctr"/>
            <a:r>
              <a:rPr lang="pt-PT" sz="2800" dirty="0" smtClean="0">
                <a:latin typeface="Segoe UI Light" pitchFamily="34" charset="0"/>
              </a:rPr>
              <a:t>+</a:t>
            </a:r>
          </a:p>
          <a:p>
            <a:pPr algn="ctr"/>
            <a:r>
              <a:rPr lang="pt-PT" sz="2800" dirty="0" smtClean="0">
                <a:latin typeface="Segoe UI Light" pitchFamily="34" charset="0"/>
              </a:rPr>
              <a:t>In </a:t>
            </a:r>
            <a:r>
              <a:rPr lang="pt-PT" sz="2800" dirty="0" err="1" smtClean="0">
                <a:latin typeface="Segoe UI Light" pitchFamily="34" charset="0"/>
              </a:rPr>
              <a:t>the</a:t>
            </a:r>
            <a:r>
              <a:rPr lang="pt-PT" sz="2800" dirty="0" smtClean="0">
                <a:latin typeface="Segoe UI Light" pitchFamily="34" charset="0"/>
              </a:rPr>
              <a:t> </a:t>
            </a:r>
            <a:r>
              <a:rPr lang="pt-PT" sz="2800" dirty="0" err="1" smtClean="0">
                <a:latin typeface="Segoe UI Light" pitchFamily="34" charset="0"/>
              </a:rPr>
              <a:t>interviews</a:t>
            </a:r>
            <a:r>
              <a:rPr lang="pt-PT" sz="2800" dirty="0" smtClean="0">
                <a:latin typeface="Segoe UI Light" pitchFamily="34" charset="0"/>
              </a:rPr>
              <a:t> 50% </a:t>
            </a:r>
            <a:r>
              <a:rPr lang="pt-PT" sz="2800" dirty="0" err="1" smtClean="0">
                <a:latin typeface="Segoe UI Light" pitchFamily="34" charset="0"/>
              </a:rPr>
              <a:t>of</a:t>
            </a:r>
            <a:r>
              <a:rPr lang="pt-PT" sz="2800" dirty="0" smtClean="0">
                <a:latin typeface="Segoe UI Light" pitchFamily="34" charset="0"/>
              </a:rPr>
              <a:t> </a:t>
            </a:r>
            <a:r>
              <a:rPr lang="pt-PT" sz="2800" dirty="0" err="1" smtClean="0">
                <a:latin typeface="Segoe UI Light" pitchFamily="34" charset="0"/>
              </a:rPr>
              <a:t>the</a:t>
            </a:r>
            <a:r>
              <a:rPr lang="pt-PT" sz="2800" dirty="0" smtClean="0">
                <a:latin typeface="Segoe UI Light" pitchFamily="34" charset="0"/>
              </a:rPr>
              <a:t> </a:t>
            </a:r>
            <a:r>
              <a:rPr lang="pt-PT" sz="2800" dirty="0" err="1" smtClean="0">
                <a:latin typeface="Segoe UI Light" pitchFamily="34" charset="0"/>
              </a:rPr>
              <a:t>students</a:t>
            </a:r>
            <a:r>
              <a:rPr lang="pt-PT" sz="2800" dirty="0" smtClean="0">
                <a:latin typeface="Segoe UI Light" pitchFamily="34" charset="0"/>
              </a:rPr>
              <a:t> </a:t>
            </a:r>
            <a:r>
              <a:rPr lang="pt-PT" sz="2800" dirty="0" err="1" smtClean="0">
                <a:latin typeface="Segoe UI Light" pitchFamily="34" charset="0"/>
              </a:rPr>
              <a:t>felt</a:t>
            </a:r>
            <a:r>
              <a:rPr lang="pt-PT" sz="2800" dirty="0" smtClean="0">
                <a:latin typeface="Segoe UI Light" pitchFamily="34" charset="0"/>
              </a:rPr>
              <a:t> </a:t>
            </a:r>
            <a:r>
              <a:rPr lang="pt-PT" sz="2800" dirty="0" err="1" smtClean="0">
                <a:latin typeface="Segoe UI Light" pitchFamily="34" charset="0"/>
              </a:rPr>
              <a:t>good</a:t>
            </a:r>
            <a:r>
              <a:rPr lang="pt-PT" sz="2800" dirty="0" smtClean="0">
                <a:latin typeface="Segoe UI Light" pitchFamily="34" charset="0"/>
              </a:rPr>
              <a:t> </a:t>
            </a:r>
            <a:r>
              <a:rPr lang="pt-PT" sz="2800" dirty="0" err="1" smtClean="0">
                <a:latin typeface="Segoe UI Light" pitchFamily="34" charset="0"/>
              </a:rPr>
              <a:t>towards</a:t>
            </a:r>
            <a:r>
              <a:rPr lang="pt-PT" sz="2800" dirty="0" smtClean="0">
                <a:latin typeface="Segoe UI Light" pitchFamily="34" charset="0"/>
              </a:rPr>
              <a:t> </a:t>
            </a:r>
            <a:r>
              <a:rPr lang="pt-PT" sz="2800" dirty="0" err="1" smtClean="0">
                <a:latin typeface="Segoe UI Light" pitchFamily="34" charset="0"/>
              </a:rPr>
              <a:t>their</a:t>
            </a:r>
            <a:r>
              <a:rPr lang="pt-PT" sz="2800" dirty="0" smtClean="0">
                <a:latin typeface="Segoe UI Light" pitchFamily="34" charset="0"/>
              </a:rPr>
              <a:t> </a:t>
            </a:r>
            <a:r>
              <a:rPr lang="pt-PT" sz="2800" dirty="0" err="1" smtClean="0">
                <a:latin typeface="Segoe UI Light" pitchFamily="34" charset="0"/>
              </a:rPr>
              <a:t>current</a:t>
            </a:r>
            <a:r>
              <a:rPr lang="pt-PT" sz="2800" dirty="0" smtClean="0">
                <a:latin typeface="Segoe UI Light" pitchFamily="34" charset="0"/>
              </a:rPr>
              <a:t> </a:t>
            </a:r>
            <a:r>
              <a:rPr lang="pt-PT" sz="2800" dirty="0" err="1" smtClean="0">
                <a:latin typeface="Segoe UI Light" pitchFamily="34" charset="0"/>
              </a:rPr>
              <a:t>solution</a:t>
            </a:r>
            <a:endParaRPr lang="pt-PT" sz="2800" dirty="0" smtClean="0"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389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0" y="-43161"/>
            <a:ext cx="12192000" cy="309862"/>
          </a:xfrm>
          <a:prstGeom prst="rect">
            <a:avLst/>
          </a:prstGeom>
          <a:solidFill>
            <a:srgbClr val="00B05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riángulo rectángulo 2"/>
          <p:cNvSpPr/>
          <p:nvPr/>
        </p:nvSpPr>
        <p:spPr>
          <a:xfrm rot="10800000">
            <a:off x="0" y="-43165"/>
            <a:ext cx="12192000" cy="309865"/>
          </a:xfrm>
          <a:prstGeom prst="rtTriangle">
            <a:avLst/>
          </a:prstGeom>
          <a:solidFill>
            <a:schemeClr val="tx1">
              <a:lumMod val="75000"/>
              <a:lumOff val="2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48126" y="6452603"/>
            <a:ext cx="422137" cy="365125"/>
          </a:xfrm>
        </p:spPr>
        <p:txBody>
          <a:bodyPr/>
          <a:lstStyle/>
          <a:p>
            <a:fld id="{5008C5CD-B149-4B40-B694-20E692CA0C4A}" type="slidenum">
              <a:rPr lang="en-AU" sz="1800" smtClean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/>
              <a:t>3</a:t>
            </a:fld>
            <a:endParaRPr lang="en-AU" sz="1800" dirty="0">
              <a:solidFill>
                <a:schemeClr val="accent3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66990" y="6149894"/>
            <a:ext cx="684066" cy="667834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 l="54183" t="8526" r="1307" b="47582"/>
          <a:stretch>
            <a:fillRect/>
          </a:stretch>
        </p:blipFill>
        <p:spPr bwMode="auto">
          <a:xfrm>
            <a:off x="6818812" y="548639"/>
            <a:ext cx="5212080" cy="509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3529"/>
            <a:ext cx="6688183" cy="662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7436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-43162"/>
            <a:ext cx="12192000" cy="1128363"/>
          </a:xfrm>
          <a:prstGeom prst="rect">
            <a:avLst/>
          </a:prstGeom>
          <a:solidFill>
            <a:srgbClr val="00B05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Conector recto de flecha 10"/>
          <p:cNvCxnSpPr/>
          <p:nvPr/>
        </p:nvCxnSpPr>
        <p:spPr>
          <a:xfrm flipV="1">
            <a:off x="9905759" y="51706"/>
            <a:ext cx="2002971" cy="185782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V="1">
            <a:off x="9829656" y="490882"/>
            <a:ext cx="2002971" cy="185782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V="1">
            <a:off x="9789628" y="803756"/>
            <a:ext cx="2002971" cy="185782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1621809" y="-52132"/>
            <a:ext cx="11945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Hypothesis 1</a:t>
            </a:r>
            <a:endParaRPr lang="en-AU" sz="7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riángulo rectángulo 2"/>
          <p:cNvSpPr/>
          <p:nvPr/>
        </p:nvSpPr>
        <p:spPr>
          <a:xfrm>
            <a:off x="52787" y="51706"/>
            <a:ext cx="975913" cy="974135"/>
          </a:xfrm>
          <a:prstGeom prst="rtTriangle">
            <a:avLst/>
          </a:prstGeom>
          <a:solidFill>
            <a:schemeClr val="tx1">
              <a:lumMod val="75000"/>
              <a:lumOff val="2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48126" y="6452603"/>
            <a:ext cx="308811" cy="365125"/>
          </a:xfrm>
        </p:spPr>
        <p:txBody>
          <a:bodyPr/>
          <a:lstStyle/>
          <a:p>
            <a:fld id="{5008C5CD-B149-4B40-B694-20E692CA0C4A}" type="slidenum">
              <a:rPr lang="en-AU" sz="1800" smtClean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/>
              <a:t>4</a:t>
            </a:fld>
            <a:endParaRPr lang="en-AU" sz="1800" dirty="0">
              <a:solidFill>
                <a:schemeClr val="accent3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990" y="6149894"/>
            <a:ext cx="684066" cy="667834"/>
          </a:xfrm>
          <a:prstGeom prst="rect">
            <a:avLst/>
          </a:prstGeom>
        </p:spPr>
      </p:pic>
      <p:sp>
        <p:nvSpPr>
          <p:cNvPr id="23" name="Rectángulo 2"/>
          <p:cNvSpPr/>
          <p:nvPr/>
        </p:nvSpPr>
        <p:spPr>
          <a:xfrm>
            <a:off x="305890" y="2261309"/>
            <a:ext cx="7668216" cy="345638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25" name="Tabel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82586560"/>
              </p:ext>
            </p:extLst>
          </p:nvPr>
        </p:nvGraphicFramePr>
        <p:xfrm>
          <a:off x="593921" y="3053398"/>
          <a:ext cx="7030561" cy="2468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161"/>
                <a:gridCol w="2924609"/>
                <a:gridCol w="2523791"/>
              </a:tblGrid>
              <a:tr h="385393">
                <a:tc gridSpan="2">
                  <a:txBody>
                    <a:bodyPr/>
                    <a:lstStyle/>
                    <a:p>
                      <a:r>
                        <a:rPr lang="en-AU" noProof="0" dirty="0" smtClean="0">
                          <a:latin typeface="Segoe UI Light" pitchFamily="34" charset="0"/>
                        </a:rPr>
                        <a:t>Component:  Customer segments</a:t>
                      </a:r>
                      <a:endParaRPr lang="en-AU" noProof="0" dirty="0">
                        <a:latin typeface="Segoe UI Light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noProof="0" dirty="0" smtClean="0">
                          <a:latin typeface="Segoe UI Light" pitchFamily="34" charset="0"/>
                        </a:rPr>
                        <a:t>Code:                   CS01</a:t>
                      </a:r>
                      <a:endParaRPr lang="en-AU" noProof="0" dirty="0">
                        <a:latin typeface="Segoe UI Light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963483">
                <a:tc>
                  <a:txBody>
                    <a:bodyPr/>
                    <a:lstStyle/>
                    <a:p>
                      <a:r>
                        <a:rPr lang="en-AU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</a:rPr>
                        <a:t>Hypothesis</a:t>
                      </a:r>
                      <a:endParaRPr lang="en-AU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AU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</a:rPr>
                        <a:t>University students</a:t>
                      </a:r>
                      <a:r>
                        <a:rPr lang="en-AU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</a:rPr>
                        <a:t> have a lot of group works with different people which have different schedules.</a:t>
                      </a:r>
                      <a:endParaRPr lang="en-AU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47954">
                <a:tc>
                  <a:txBody>
                    <a:bodyPr/>
                    <a:lstStyle/>
                    <a:p>
                      <a:r>
                        <a:rPr lang="en-AU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</a:rPr>
                        <a:t>Test</a:t>
                      </a:r>
                      <a:endParaRPr lang="en-AU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AU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</a:rPr>
                        <a:t>Survey 100  and interview 20</a:t>
                      </a:r>
                      <a:r>
                        <a:rPr lang="en-AU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</a:rPr>
                        <a:t> </a:t>
                      </a:r>
                      <a:r>
                        <a:rPr lang="en-AU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</a:rPr>
                        <a:t>university</a:t>
                      </a:r>
                      <a:r>
                        <a:rPr lang="en-AU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</a:rPr>
                        <a:t> </a:t>
                      </a:r>
                      <a:r>
                        <a:rPr lang="en-AU" baseline="0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</a:rPr>
                        <a:t>University</a:t>
                      </a:r>
                      <a:r>
                        <a:rPr lang="en-AU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</a:rPr>
                        <a:t> Students</a:t>
                      </a:r>
                      <a:r>
                        <a:rPr lang="en-AU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</a:rPr>
                        <a:t>.</a:t>
                      </a:r>
                      <a:endParaRPr lang="en-AU" baseline="0" noProof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79434">
                <a:tc>
                  <a:txBody>
                    <a:bodyPr/>
                    <a:lstStyle/>
                    <a:p>
                      <a:r>
                        <a:rPr lang="en-AU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</a:rPr>
                        <a:t>Validation</a:t>
                      </a:r>
                      <a:endParaRPr lang="en-AU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AU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</a:rPr>
                        <a:t>75%</a:t>
                      </a:r>
                      <a:r>
                        <a:rPr lang="en-AU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</a:rPr>
                        <a:t> of the students responded “yes”.</a:t>
                      </a:r>
                      <a:endParaRPr lang="en-AU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CuadroTexto 4"/>
          <p:cNvSpPr txBox="1"/>
          <p:nvPr/>
        </p:nvSpPr>
        <p:spPr>
          <a:xfrm>
            <a:off x="5511301" y="2559795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latin typeface="Segoe UI Light" pitchFamily="34" charset="0"/>
              </a:rPr>
              <a:t>3.0</a:t>
            </a:r>
            <a:endParaRPr lang="es-CO" dirty="0">
              <a:latin typeface="Segoe UI Light" pitchFamily="34" charset="0"/>
            </a:endParaRPr>
          </a:p>
        </p:txBody>
      </p:sp>
      <p:sp>
        <p:nvSpPr>
          <p:cNvPr id="27" name="CuadroTexto 5"/>
          <p:cNvSpPr txBox="1"/>
          <p:nvPr/>
        </p:nvSpPr>
        <p:spPr>
          <a:xfrm>
            <a:off x="3294648" y="2549342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err="1" smtClean="0">
                <a:latin typeface="Segoe UI Light" pitchFamily="34" charset="0"/>
              </a:rPr>
              <a:t>leadteam</a:t>
            </a:r>
            <a:endParaRPr lang="en-AU" dirty="0">
              <a:latin typeface="Segoe UI Light" pitchFamily="34" charset="0"/>
            </a:endParaRPr>
          </a:p>
        </p:txBody>
      </p:sp>
      <p:sp>
        <p:nvSpPr>
          <p:cNvPr id="28" name="CuadroTexto 6"/>
          <p:cNvSpPr txBox="1"/>
          <p:nvPr/>
        </p:nvSpPr>
        <p:spPr>
          <a:xfrm>
            <a:off x="521913" y="2447717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bg1"/>
                </a:solidFill>
              </a:rPr>
              <a:t>Hypothesis Form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29" name="CuadroTexto 7"/>
          <p:cNvSpPr txBox="1"/>
          <p:nvPr/>
        </p:nvSpPr>
        <p:spPr>
          <a:xfrm>
            <a:off x="3207045" y="2281056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</a:rPr>
              <a:t>Model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30" name="CuadroTexto 8"/>
          <p:cNvSpPr txBox="1"/>
          <p:nvPr/>
        </p:nvSpPr>
        <p:spPr>
          <a:xfrm>
            <a:off x="5439293" y="2261310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</a:rPr>
              <a:t>Versio</a:t>
            </a:r>
            <a:r>
              <a:rPr lang="en-AU" sz="1400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753034" y="1290919"/>
            <a:ext cx="6763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5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itchFamily="34" charset="0"/>
              </a:rPr>
              <a:t>Valid</a:t>
            </a:r>
            <a:r>
              <a:rPr lang="pt-PT" sz="5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itchFamily="34" charset="0"/>
              </a:rPr>
              <a:t> </a:t>
            </a:r>
            <a:r>
              <a:rPr lang="pt-PT" sz="5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itchFamily="34" charset="0"/>
                <a:sym typeface="Wingdings" pitchFamily="2" charset="2"/>
              </a:rPr>
              <a:t></a:t>
            </a:r>
            <a:endParaRPr lang="pt-PT" sz="5400" dirty="0">
              <a:solidFill>
                <a:schemeClr val="tx1">
                  <a:lumMod val="50000"/>
                  <a:lumOff val="50000"/>
                </a:schemeClr>
              </a:solidFill>
              <a:latin typeface="Segoe UI Light" pitchFamily="34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8189259" y="1559859"/>
            <a:ext cx="389516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CA" sz="2000" b="1" dirty="0" smtClean="0">
                <a:latin typeface="Segoe UI Light" pitchFamily="34" charset="0"/>
              </a:rPr>
              <a:t>97% of the Students responded positively to this question.</a:t>
            </a:r>
          </a:p>
          <a:p>
            <a:pPr algn="just"/>
            <a:endParaRPr lang="en-CA" sz="2000" dirty="0" smtClean="0">
              <a:latin typeface="Segoe UI Light" pitchFamily="34" charset="0"/>
            </a:endParaRPr>
          </a:p>
          <a:p>
            <a:pPr algn="just"/>
            <a:r>
              <a:rPr lang="en-CA" sz="2000" dirty="0" smtClean="0">
                <a:latin typeface="Segoe UI Light" pitchFamily="34" charset="0"/>
              </a:rPr>
              <a:t>We confirmed the importance of </a:t>
            </a:r>
            <a:r>
              <a:rPr lang="en-CA" sz="2000" dirty="0" err="1" smtClean="0">
                <a:latin typeface="Segoe UI Light" pitchFamily="34" charset="0"/>
              </a:rPr>
              <a:t>groupwork</a:t>
            </a:r>
            <a:r>
              <a:rPr lang="en-CA" sz="2000" dirty="0" smtClean="0">
                <a:latin typeface="Segoe UI Light" pitchFamily="34" charset="0"/>
              </a:rPr>
              <a:t> in our Customer Segment’s daily lives. Plus, if this Hypothesis was invalid, our Students wouldn’t need any platform for teamwork – they would just meet personally in the University. </a:t>
            </a:r>
          </a:p>
          <a:p>
            <a:pPr algn="just"/>
            <a:endParaRPr lang="en-CA" sz="2000" dirty="0" smtClean="0">
              <a:latin typeface="Segoe UI Light" pitchFamily="34" charset="0"/>
            </a:endParaRPr>
          </a:p>
          <a:p>
            <a:pPr algn="just"/>
            <a:endParaRPr lang="en-CA" sz="2000" dirty="0" smtClean="0">
              <a:latin typeface="Segoe UI Light" pitchFamily="34" charset="0"/>
            </a:endParaRPr>
          </a:p>
          <a:p>
            <a:pPr algn="just"/>
            <a:r>
              <a:rPr lang="en-CA" sz="2000" dirty="0" smtClean="0">
                <a:latin typeface="Segoe UI Light" pitchFamily="34" charset="0"/>
              </a:rPr>
              <a:t>Our Solution can actually solve a meaningful problem for them. </a:t>
            </a:r>
            <a:endParaRPr lang="en-CA" sz="2000" dirty="0">
              <a:latin typeface="Segoe UI Light" pitchFamily="34" charset="0"/>
            </a:endParaRPr>
          </a:p>
        </p:txBody>
      </p:sp>
      <p:sp>
        <p:nvSpPr>
          <p:cNvPr id="46" name="Seta para baixo 45"/>
          <p:cNvSpPr/>
          <p:nvPr/>
        </p:nvSpPr>
        <p:spPr>
          <a:xfrm>
            <a:off x="10152529" y="4881283"/>
            <a:ext cx="363071" cy="43030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50389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-43162"/>
            <a:ext cx="12192000" cy="1128363"/>
          </a:xfrm>
          <a:prstGeom prst="rect">
            <a:avLst/>
          </a:prstGeom>
          <a:solidFill>
            <a:srgbClr val="00B05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Conector recto de flecha 10"/>
          <p:cNvCxnSpPr/>
          <p:nvPr/>
        </p:nvCxnSpPr>
        <p:spPr>
          <a:xfrm flipV="1">
            <a:off x="9905759" y="51706"/>
            <a:ext cx="2002971" cy="185782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V="1">
            <a:off x="9829656" y="490882"/>
            <a:ext cx="2002971" cy="185782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V="1">
            <a:off x="9789628" y="844097"/>
            <a:ext cx="2002971" cy="185782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1621809" y="-52132"/>
            <a:ext cx="11945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Hypothesis 3</a:t>
            </a:r>
            <a:endParaRPr lang="en-AU" sz="7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riángulo rectángulo 2"/>
          <p:cNvSpPr/>
          <p:nvPr/>
        </p:nvSpPr>
        <p:spPr>
          <a:xfrm>
            <a:off x="52787" y="51706"/>
            <a:ext cx="975913" cy="974135"/>
          </a:xfrm>
          <a:prstGeom prst="rtTriangle">
            <a:avLst/>
          </a:prstGeom>
          <a:solidFill>
            <a:schemeClr val="tx1">
              <a:lumMod val="75000"/>
              <a:lumOff val="2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48126" y="6457950"/>
            <a:ext cx="561474" cy="359778"/>
          </a:xfrm>
        </p:spPr>
        <p:txBody>
          <a:bodyPr/>
          <a:lstStyle/>
          <a:p>
            <a:fld id="{5008C5CD-B149-4B40-B694-20E692CA0C4A}" type="slidenum">
              <a:rPr lang="en-AU" sz="1800" smtClean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/>
              <a:t>5</a:t>
            </a:fld>
            <a:endParaRPr lang="en-AU" sz="1800" dirty="0">
              <a:solidFill>
                <a:schemeClr val="accent3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990" y="6149894"/>
            <a:ext cx="684066" cy="667834"/>
          </a:xfrm>
          <a:prstGeom prst="rect">
            <a:avLst/>
          </a:prstGeom>
        </p:spPr>
      </p:pic>
      <p:cxnSp>
        <p:nvCxnSpPr>
          <p:cNvPr id="23" name="Conector recto de flecha 14"/>
          <p:cNvCxnSpPr/>
          <p:nvPr/>
        </p:nvCxnSpPr>
        <p:spPr>
          <a:xfrm flipV="1">
            <a:off x="9982056" y="643282"/>
            <a:ext cx="2002971" cy="185782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6"/>
          <p:cNvSpPr txBox="1"/>
          <p:nvPr/>
        </p:nvSpPr>
        <p:spPr>
          <a:xfrm>
            <a:off x="2116510" y="251204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bg1"/>
                </a:solidFill>
              </a:rPr>
              <a:t>Hypothesis Form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13" name="CuadroTexto 7"/>
          <p:cNvSpPr txBox="1"/>
          <p:nvPr/>
        </p:nvSpPr>
        <p:spPr>
          <a:xfrm>
            <a:off x="5500886" y="2345385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</a:rPr>
              <a:t>Model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18" name="CuadroTexto 6"/>
          <p:cNvSpPr txBox="1"/>
          <p:nvPr/>
        </p:nvSpPr>
        <p:spPr>
          <a:xfrm>
            <a:off x="2116510" y="244003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bg1"/>
                </a:solidFill>
              </a:rPr>
              <a:t>Hypothesis Form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19" name="CuadroTexto 8"/>
          <p:cNvSpPr txBox="1"/>
          <p:nvPr/>
        </p:nvSpPr>
        <p:spPr>
          <a:xfrm>
            <a:off x="7733134" y="2253631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</a:rPr>
              <a:t>Versio</a:t>
            </a:r>
            <a:r>
              <a:rPr lang="en-AU" sz="1400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20" name="Rectángulo 2"/>
          <p:cNvSpPr/>
          <p:nvPr/>
        </p:nvSpPr>
        <p:spPr>
          <a:xfrm>
            <a:off x="300286" y="2253631"/>
            <a:ext cx="7714161" cy="323277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21" name="Tabel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58414314"/>
              </p:ext>
            </p:extLst>
          </p:nvPr>
        </p:nvGraphicFramePr>
        <p:xfrm>
          <a:off x="588320" y="3045719"/>
          <a:ext cx="7157187" cy="2255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0658"/>
                <a:gridCol w="2977282"/>
                <a:gridCol w="2569247"/>
              </a:tblGrid>
              <a:tr h="249720">
                <a:tc gridSpan="2">
                  <a:txBody>
                    <a:bodyPr/>
                    <a:lstStyle/>
                    <a:p>
                      <a:r>
                        <a:rPr lang="en-AU" noProof="0" dirty="0" smtClean="0">
                          <a:latin typeface="Segoe UI Light" pitchFamily="34" charset="0"/>
                        </a:rPr>
                        <a:t>Component:  Value proposition</a:t>
                      </a:r>
                      <a:endParaRPr lang="en-AU" noProof="0" dirty="0">
                        <a:latin typeface="Segoe UI Light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noProof="0" dirty="0" smtClean="0">
                          <a:latin typeface="Segoe UI Light" pitchFamily="34" charset="0"/>
                        </a:rPr>
                        <a:t>Code:    </a:t>
                      </a:r>
                      <a:r>
                        <a:rPr lang="en-AU" baseline="0" noProof="0" dirty="0" smtClean="0">
                          <a:latin typeface="Segoe UI Light" pitchFamily="34" charset="0"/>
                        </a:rPr>
                        <a:t> </a:t>
                      </a:r>
                      <a:r>
                        <a:rPr lang="en-AU" noProof="0" dirty="0" smtClean="0">
                          <a:latin typeface="Segoe UI Light" pitchFamily="34" charset="0"/>
                        </a:rPr>
                        <a:t>               VP02</a:t>
                      </a:r>
                      <a:endParaRPr lang="en-AU" noProof="0" dirty="0">
                        <a:latin typeface="Segoe UI Light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77790">
                <a:tc>
                  <a:txBody>
                    <a:bodyPr/>
                    <a:lstStyle/>
                    <a:p>
                      <a:r>
                        <a:rPr lang="en-AU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</a:rPr>
                        <a:t>Hypothesis</a:t>
                      </a:r>
                      <a:endParaRPr lang="en-AU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AU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</a:rPr>
                        <a:t>The most used platforms by students are Moodle, Facebook</a:t>
                      </a:r>
                      <a:r>
                        <a:rPr lang="en-AU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</a:rPr>
                        <a:t> Groups and Google Drive/Dropbox.</a:t>
                      </a:r>
                      <a:endParaRPr lang="en-AU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756650">
                <a:tc>
                  <a:txBody>
                    <a:bodyPr/>
                    <a:lstStyle/>
                    <a:p>
                      <a:r>
                        <a:rPr lang="en-AU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</a:rPr>
                        <a:t>Test</a:t>
                      </a:r>
                      <a:endParaRPr lang="en-AU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AU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</a:rPr>
                        <a:t>Survey University Students with 10 possible different tools and choose the 5 they use the most.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55010">
                <a:tc>
                  <a:txBody>
                    <a:bodyPr/>
                    <a:lstStyle/>
                    <a:p>
                      <a:r>
                        <a:rPr lang="en-AU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</a:rPr>
                        <a:t>Validation</a:t>
                      </a:r>
                      <a:endParaRPr lang="en-AU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AU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</a:rPr>
                        <a:t>75% </a:t>
                      </a:r>
                      <a:r>
                        <a:rPr lang="en-AU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</a:rPr>
                        <a:t>of the students named those 3 in the top 5.</a:t>
                      </a:r>
                      <a:endParaRPr lang="en-AU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CuadroTexto 4"/>
          <p:cNvSpPr txBox="1"/>
          <p:nvPr/>
        </p:nvSpPr>
        <p:spPr>
          <a:xfrm>
            <a:off x="5572933" y="2552116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latin typeface="Segoe UI Light" pitchFamily="34" charset="0"/>
              </a:rPr>
              <a:t>2.0</a:t>
            </a:r>
            <a:endParaRPr lang="es-CO" dirty="0">
              <a:latin typeface="Segoe UI Light" pitchFamily="34" charset="0"/>
            </a:endParaRPr>
          </a:p>
        </p:txBody>
      </p:sp>
      <p:sp>
        <p:nvSpPr>
          <p:cNvPr id="25" name="CuadroTexto 5"/>
          <p:cNvSpPr txBox="1"/>
          <p:nvPr/>
        </p:nvSpPr>
        <p:spPr>
          <a:xfrm>
            <a:off x="3356280" y="2541663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err="1" smtClean="0">
                <a:latin typeface="Segoe UI Light" pitchFamily="34" charset="0"/>
              </a:rPr>
              <a:t>leadteam</a:t>
            </a:r>
            <a:endParaRPr lang="en-AU" dirty="0">
              <a:latin typeface="Segoe UI Light" pitchFamily="34" charset="0"/>
            </a:endParaRPr>
          </a:p>
        </p:txBody>
      </p:sp>
      <p:sp>
        <p:nvSpPr>
          <p:cNvPr id="26" name="CuadroTexto 6"/>
          <p:cNvSpPr txBox="1"/>
          <p:nvPr/>
        </p:nvSpPr>
        <p:spPr>
          <a:xfrm>
            <a:off x="516310" y="244003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bg1"/>
                </a:solidFill>
              </a:rPr>
              <a:t>Hypothesis Form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27" name="CuadroTexto 7"/>
          <p:cNvSpPr txBox="1"/>
          <p:nvPr/>
        </p:nvSpPr>
        <p:spPr>
          <a:xfrm>
            <a:off x="3268677" y="2273377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</a:rPr>
              <a:t>Model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28" name="CuadroTexto 8"/>
          <p:cNvSpPr txBox="1"/>
          <p:nvPr/>
        </p:nvSpPr>
        <p:spPr>
          <a:xfrm>
            <a:off x="5500925" y="2253631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</a:rPr>
              <a:t>Versio</a:t>
            </a:r>
            <a:r>
              <a:rPr lang="en-AU" sz="1400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753034" y="1290919"/>
            <a:ext cx="6763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5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itchFamily="34" charset="0"/>
              </a:rPr>
              <a:t>Valid</a:t>
            </a:r>
            <a:r>
              <a:rPr lang="pt-PT" sz="5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itchFamily="34" charset="0"/>
              </a:rPr>
              <a:t> </a:t>
            </a:r>
            <a:r>
              <a:rPr lang="pt-PT" sz="5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itchFamily="34" charset="0"/>
                <a:sym typeface="Wingdings" pitchFamily="2" charset="2"/>
              </a:rPr>
              <a:t></a:t>
            </a:r>
            <a:endParaRPr lang="pt-PT" sz="5400" dirty="0">
              <a:solidFill>
                <a:schemeClr val="tx1">
                  <a:lumMod val="50000"/>
                  <a:lumOff val="50000"/>
                </a:schemeClr>
              </a:solidFill>
              <a:latin typeface="Segoe UI Light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8108575" y="1627093"/>
            <a:ext cx="408342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err="1" smtClean="0">
                <a:latin typeface="Segoe UI Light" pitchFamily="34" charset="0"/>
              </a:rPr>
              <a:t>Most</a:t>
            </a:r>
            <a:r>
              <a:rPr lang="pt-PT" sz="2400" b="1" dirty="0" smtClean="0">
                <a:latin typeface="Segoe UI Light" pitchFamily="34" charset="0"/>
              </a:rPr>
              <a:t> </a:t>
            </a:r>
            <a:r>
              <a:rPr lang="pt-PT" sz="2400" b="1" dirty="0" err="1" smtClean="0">
                <a:latin typeface="Segoe UI Light" pitchFamily="34" charset="0"/>
              </a:rPr>
              <a:t>University</a:t>
            </a:r>
            <a:r>
              <a:rPr lang="pt-PT" sz="2400" b="1" dirty="0" smtClean="0">
                <a:latin typeface="Segoe UI Light" pitchFamily="34" charset="0"/>
              </a:rPr>
              <a:t> </a:t>
            </a:r>
            <a:r>
              <a:rPr lang="pt-PT" sz="2400" b="1" dirty="0" err="1" smtClean="0">
                <a:latin typeface="Segoe UI Light" pitchFamily="34" charset="0"/>
              </a:rPr>
              <a:t>Students</a:t>
            </a:r>
            <a:r>
              <a:rPr lang="pt-PT" sz="2400" b="1" dirty="0" smtClean="0">
                <a:latin typeface="Segoe UI Light" pitchFamily="34" charset="0"/>
              </a:rPr>
              <a:t> use:</a:t>
            </a:r>
          </a:p>
          <a:p>
            <a:r>
              <a:rPr lang="pt-PT" sz="2000" dirty="0" smtClean="0">
                <a:latin typeface="Segoe UI Light" pitchFamily="34" charset="0"/>
              </a:rPr>
              <a:t> 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pt-PT" sz="2000" dirty="0" smtClean="0">
                <a:latin typeface="Segoe UI Light" pitchFamily="34" charset="0"/>
              </a:rPr>
              <a:t> </a:t>
            </a:r>
            <a:r>
              <a:rPr lang="pt-PT" sz="2000" dirty="0" err="1" smtClean="0">
                <a:latin typeface="Segoe UI Light" pitchFamily="34" charset="0"/>
              </a:rPr>
              <a:t>Facebook</a:t>
            </a:r>
            <a:r>
              <a:rPr lang="pt-PT" sz="2000" dirty="0" smtClean="0">
                <a:latin typeface="Segoe UI Light" pitchFamily="34" charset="0"/>
              </a:rPr>
              <a:t> </a:t>
            </a:r>
            <a:r>
              <a:rPr lang="pt-PT" sz="2000" dirty="0" err="1" smtClean="0">
                <a:latin typeface="Segoe UI Light" pitchFamily="34" charset="0"/>
              </a:rPr>
              <a:t>Groups</a:t>
            </a:r>
            <a:r>
              <a:rPr lang="pt-PT" sz="2000" dirty="0" smtClean="0">
                <a:latin typeface="Segoe UI Light" pitchFamily="34" charset="0"/>
              </a:rPr>
              <a:t> (86%)</a:t>
            </a:r>
          </a:p>
          <a:p>
            <a:pPr>
              <a:lnSpc>
                <a:spcPct val="150000"/>
              </a:lnSpc>
            </a:pPr>
            <a:endParaRPr lang="pt-PT" sz="2000" dirty="0" smtClean="0">
              <a:latin typeface="Segoe UI Light" pitchFamily="34" charset="0"/>
            </a:endParaRP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pt-PT" sz="2000" dirty="0" smtClean="0">
                <a:latin typeface="Segoe UI Light" pitchFamily="34" charset="0"/>
              </a:rPr>
              <a:t> </a:t>
            </a:r>
            <a:r>
              <a:rPr lang="pt-PT" sz="2000" dirty="0" err="1" smtClean="0">
                <a:latin typeface="Segoe UI Light" pitchFamily="34" charset="0"/>
              </a:rPr>
              <a:t>Dropbox</a:t>
            </a:r>
            <a:r>
              <a:rPr lang="pt-PT" sz="2000" dirty="0" smtClean="0">
                <a:latin typeface="Segoe UI Light" pitchFamily="34" charset="0"/>
              </a:rPr>
              <a:t> (63%)</a:t>
            </a:r>
          </a:p>
          <a:p>
            <a:pPr>
              <a:lnSpc>
                <a:spcPct val="150000"/>
              </a:lnSpc>
            </a:pPr>
            <a:endParaRPr lang="pt-PT" sz="2000" dirty="0" smtClean="0">
              <a:latin typeface="Segoe UI Light" pitchFamily="34" charset="0"/>
            </a:endParaRP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pt-PT" sz="2000" dirty="0" smtClean="0">
                <a:latin typeface="Segoe UI Light" pitchFamily="34" charset="0"/>
              </a:rPr>
              <a:t> Google Drive (43%)</a:t>
            </a:r>
          </a:p>
          <a:p>
            <a:pPr>
              <a:lnSpc>
                <a:spcPct val="150000"/>
              </a:lnSpc>
            </a:pPr>
            <a:endParaRPr lang="pt-PT" sz="2000" dirty="0" smtClean="0">
              <a:latin typeface="Segoe UI Light" pitchFamily="34" charset="0"/>
            </a:endParaRP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pt-PT" sz="2000" dirty="0" smtClean="0">
                <a:latin typeface="Segoe UI Light" pitchFamily="34" charset="0"/>
              </a:rPr>
              <a:t> </a:t>
            </a:r>
            <a:r>
              <a:rPr lang="pt-PT" sz="2000" dirty="0" err="1" smtClean="0">
                <a:latin typeface="Segoe UI Light" pitchFamily="34" charset="0"/>
              </a:rPr>
              <a:t>In-house</a:t>
            </a:r>
            <a:r>
              <a:rPr lang="pt-PT" sz="2000" dirty="0" smtClean="0">
                <a:latin typeface="Segoe UI Light" pitchFamily="34" charset="0"/>
              </a:rPr>
              <a:t> </a:t>
            </a:r>
            <a:r>
              <a:rPr lang="pt-PT" sz="2000" dirty="0" err="1" smtClean="0">
                <a:latin typeface="Segoe UI Light" pitchFamily="34" charset="0"/>
              </a:rPr>
              <a:t>Platform</a:t>
            </a:r>
            <a:r>
              <a:rPr lang="pt-PT" sz="2000" dirty="0" smtClean="0">
                <a:latin typeface="Segoe UI Light" pitchFamily="34" charset="0"/>
              </a:rPr>
              <a:t>, </a:t>
            </a:r>
            <a:r>
              <a:rPr lang="pt-PT" sz="2000" dirty="0" err="1" smtClean="0">
                <a:latin typeface="Segoe UI Light" pitchFamily="34" charset="0"/>
              </a:rPr>
              <a:t>such</a:t>
            </a:r>
            <a:r>
              <a:rPr lang="pt-PT" sz="2000" dirty="0" smtClean="0">
                <a:latin typeface="Segoe UI Light" pitchFamily="34" charset="0"/>
              </a:rPr>
              <a:t> as </a:t>
            </a:r>
            <a:r>
              <a:rPr lang="pt-PT" sz="2000" dirty="0" err="1" smtClean="0">
                <a:latin typeface="Segoe UI Light" pitchFamily="34" charset="0"/>
              </a:rPr>
              <a:t>Moodle</a:t>
            </a:r>
            <a:r>
              <a:rPr lang="pt-PT" sz="2000" dirty="0" smtClean="0">
                <a:latin typeface="Segoe UI Light" pitchFamily="34" charset="0"/>
              </a:rPr>
              <a:t> (17%)</a:t>
            </a:r>
          </a:p>
        </p:txBody>
      </p:sp>
    </p:spTree>
    <p:extLst>
      <p:ext uri="{BB962C8B-B14F-4D97-AF65-F5344CB8AC3E}">
        <p14:creationId xmlns="" xmlns:p14="http://schemas.microsoft.com/office/powerpoint/2010/main" val="50389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0" y="-43161"/>
            <a:ext cx="12192000" cy="309862"/>
          </a:xfrm>
          <a:prstGeom prst="rect">
            <a:avLst/>
          </a:prstGeom>
          <a:solidFill>
            <a:srgbClr val="00B05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riángulo rectángulo 2"/>
          <p:cNvSpPr/>
          <p:nvPr/>
        </p:nvSpPr>
        <p:spPr>
          <a:xfrm rot="10800000">
            <a:off x="0" y="-43165"/>
            <a:ext cx="12192000" cy="309865"/>
          </a:xfrm>
          <a:prstGeom prst="rtTriangle">
            <a:avLst/>
          </a:prstGeom>
          <a:solidFill>
            <a:schemeClr val="tx1">
              <a:lumMod val="75000"/>
              <a:lumOff val="2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48126" y="6452603"/>
            <a:ext cx="539703" cy="365125"/>
          </a:xfrm>
        </p:spPr>
        <p:txBody>
          <a:bodyPr/>
          <a:lstStyle/>
          <a:p>
            <a:fld id="{5008C5CD-B149-4B40-B694-20E692CA0C4A}" type="slidenum">
              <a:rPr lang="en-AU" sz="1800" smtClean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/>
              <a:t>6</a:t>
            </a:fld>
            <a:endParaRPr lang="en-AU" sz="1800" dirty="0">
              <a:solidFill>
                <a:schemeClr val="accent3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66990" y="6149894"/>
            <a:ext cx="684066" cy="667834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323112" y="542876"/>
            <a:ext cx="4941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err="1" smtClean="0">
                <a:latin typeface="Segoe UI Light" pitchFamily="34" charset="0"/>
              </a:rPr>
              <a:t>What</a:t>
            </a:r>
            <a:r>
              <a:rPr lang="pt-PT" sz="2400" b="1" dirty="0" smtClean="0">
                <a:latin typeface="Segoe UI Light" pitchFamily="34" charset="0"/>
              </a:rPr>
              <a:t> are </a:t>
            </a:r>
            <a:r>
              <a:rPr lang="pt-PT" sz="2400" b="1" dirty="0" err="1" smtClean="0">
                <a:latin typeface="Segoe UI Light" pitchFamily="34" charset="0"/>
              </a:rPr>
              <a:t>the</a:t>
            </a:r>
            <a:r>
              <a:rPr lang="pt-PT" sz="2400" b="1" dirty="0" smtClean="0">
                <a:latin typeface="Segoe UI Light" pitchFamily="34" charset="0"/>
              </a:rPr>
              <a:t> </a:t>
            </a:r>
            <a:r>
              <a:rPr lang="pt-PT" sz="2400" b="1" dirty="0" err="1" smtClean="0">
                <a:latin typeface="Segoe UI Light" pitchFamily="34" charset="0"/>
              </a:rPr>
              <a:t>main</a:t>
            </a:r>
            <a:r>
              <a:rPr lang="pt-PT" sz="2400" b="1" dirty="0" smtClean="0">
                <a:latin typeface="Segoe UI Light" pitchFamily="34" charset="0"/>
              </a:rPr>
              <a:t> </a:t>
            </a:r>
            <a:r>
              <a:rPr lang="pt-PT" sz="2400" b="1" dirty="0" err="1" smtClean="0">
                <a:latin typeface="Segoe UI Light" pitchFamily="34" charset="0"/>
              </a:rPr>
              <a:t>implications</a:t>
            </a:r>
            <a:r>
              <a:rPr lang="pt-PT" sz="2400" b="1" dirty="0" smtClean="0">
                <a:latin typeface="Segoe UI Light" pitchFamily="34" charset="0"/>
              </a:rPr>
              <a:t>?</a:t>
            </a:r>
            <a:endParaRPr lang="pt-PT" sz="2000" dirty="0" smtClean="0">
              <a:latin typeface="Segoe UI Light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48194" y="1287459"/>
            <a:ext cx="6505303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en-CA" sz="2000" dirty="0" smtClean="0">
                <a:latin typeface="Segoe UI Light" pitchFamily="34" charset="0"/>
              </a:rPr>
              <a:t> We now are sure we should include these platform’s functions in our website – they are definitely used by our Students. </a:t>
            </a:r>
          </a:p>
          <a:p>
            <a:pPr lvl="1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en-CA" dirty="0" smtClean="0">
                <a:latin typeface="Segoe UI Light" pitchFamily="34" charset="0"/>
              </a:rPr>
              <a:t> </a:t>
            </a:r>
            <a:r>
              <a:rPr lang="en-CA" dirty="0" err="1" smtClean="0">
                <a:latin typeface="Segoe UI Light" pitchFamily="34" charset="0"/>
              </a:rPr>
              <a:t>Facebook</a:t>
            </a:r>
            <a:r>
              <a:rPr lang="en-CA" dirty="0" smtClean="0">
                <a:latin typeface="Segoe UI Light" pitchFamily="34" charset="0"/>
              </a:rPr>
              <a:t> - </a:t>
            </a:r>
            <a:r>
              <a:rPr lang="en-US" dirty="0" smtClean="0">
                <a:latin typeface="Segoe UI Light" pitchFamily="34" charset="0"/>
              </a:rPr>
              <a:t>chatting (discuss ideas, share information, book meetings) and  task distribution</a:t>
            </a:r>
            <a:endParaRPr lang="en-CA" dirty="0" smtClean="0">
              <a:latin typeface="Segoe UI Light" pitchFamily="34" charset="0"/>
            </a:endParaRPr>
          </a:p>
          <a:p>
            <a:pPr lvl="1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en-CA" dirty="0" smtClean="0">
                <a:latin typeface="Segoe UI Light" pitchFamily="34" charset="0"/>
              </a:rPr>
              <a:t> Cloud service – both like </a:t>
            </a:r>
            <a:r>
              <a:rPr lang="en-CA" dirty="0" err="1" smtClean="0">
                <a:latin typeface="Segoe UI Light" pitchFamily="34" charset="0"/>
              </a:rPr>
              <a:t>Dropbox</a:t>
            </a:r>
            <a:r>
              <a:rPr lang="en-CA" dirty="0" smtClean="0">
                <a:latin typeface="Segoe UI Light" pitchFamily="34" charset="0"/>
              </a:rPr>
              <a:t> (just to share files) and Google Drive (can change documents at the same time)</a:t>
            </a:r>
          </a:p>
          <a:p>
            <a:pPr lvl="1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en-CA" dirty="0" smtClean="0">
                <a:latin typeface="Segoe UI Light" pitchFamily="34" charset="0"/>
              </a:rPr>
              <a:t> </a:t>
            </a:r>
            <a:r>
              <a:rPr lang="en-CA" dirty="0" err="1" smtClean="0">
                <a:latin typeface="Segoe UI Light" pitchFamily="34" charset="0"/>
              </a:rPr>
              <a:t>Moodle</a:t>
            </a:r>
            <a:r>
              <a:rPr lang="en-CA" dirty="0" smtClean="0">
                <a:latin typeface="Segoe UI Light" pitchFamily="34" charset="0"/>
              </a:rPr>
              <a:t> – the connection with the University</a:t>
            </a:r>
          </a:p>
          <a:p>
            <a:pPr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en-CA" sz="2000" dirty="0" smtClean="0">
                <a:latin typeface="Segoe UI Light" pitchFamily="34" charset="0"/>
              </a:rPr>
              <a:t> Almost everyone uses </a:t>
            </a:r>
            <a:r>
              <a:rPr lang="en-CA" sz="2000" dirty="0" err="1" smtClean="0">
                <a:latin typeface="Segoe UI Light" pitchFamily="34" charset="0"/>
              </a:rPr>
              <a:t>Facebook</a:t>
            </a:r>
            <a:r>
              <a:rPr lang="en-CA" sz="2000" dirty="0" smtClean="0">
                <a:latin typeface="Segoe UI Light" pitchFamily="34" charset="0"/>
              </a:rPr>
              <a:t> for teamwork – so the integration suggestion from our interviews is being confirmed in the surveys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7241177" y="1084217"/>
            <a:ext cx="4741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 err="1" smtClean="0">
                <a:latin typeface="Segoe UI Light" pitchFamily="34" charset="0"/>
              </a:rPr>
              <a:t>Most</a:t>
            </a:r>
            <a:r>
              <a:rPr lang="pt-PT" sz="2400" dirty="0" smtClean="0">
                <a:latin typeface="Segoe UI Light" pitchFamily="34" charset="0"/>
              </a:rPr>
              <a:t> </a:t>
            </a:r>
            <a:r>
              <a:rPr lang="pt-PT" sz="2400" dirty="0" err="1" smtClean="0">
                <a:latin typeface="Segoe UI Light" pitchFamily="34" charset="0"/>
              </a:rPr>
              <a:t>used</a:t>
            </a:r>
            <a:r>
              <a:rPr lang="pt-PT" sz="2400" dirty="0" smtClean="0">
                <a:latin typeface="Segoe UI Light" pitchFamily="34" charset="0"/>
              </a:rPr>
              <a:t> </a:t>
            </a:r>
            <a:r>
              <a:rPr lang="pt-PT" sz="2400" dirty="0" err="1" smtClean="0">
                <a:latin typeface="Segoe UI Light" pitchFamily="34" charset="0"/>
              </a:rPr>
              <a:t>platforms</a:t>
            </a:r>
            <a:endParaRPr lang="pt-PT" sz="2400" dirty="0" smtClean="0">
              <a:latin typeface="Segoe UI Light" pitchFamily="34" charset="0"/>
            </a:endParaRPr>
          </a:p>
        </p:txBody>
      </p:sp>
      <p:graphicFrame>
        <p:nvGraphicFramePr>
          <p:cNvPr id="17" name="Gráfico 16"/>
          <p:cNvGraphicFramePr/>
          <p:nvPr/>
        </p:nvGraphicFramePr>
        <p:xfrm>
          <a:off x="7167154" y="1639386"/>
          <a:ext cx="4772298" cy="4160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71091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-43162"/>
            <a:ext cx="12192000" cy="1128363"/>
          </a:xfrm>
          <a:prstGeom prst="rect">
            <a:avLst/>
          </a:prstGeom>
          <a:solidFill>
            <a:srgbClr val="00B05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Conector recto de flecha 10"/>
          <p:cNvCxnSpPr/>
          <p:nvPr/>
        </p:nvCxnSpPr>
        <p:spPr>
          <a:xfrm flipV="1">
            <a:off x="9905759" y="51706"/>
            <a:ext cx="2002971" cy="185782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V="1">
            <a:off x="9829656" y="490882"/>
            <a:ext cx="2002971" cy="185782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V="1">
            <a:off x="9789628" y="844097"/>
            <a:ext cx="2002971" cy="185782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1621809" y="-52132"/>
            <a:ext cx="11945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Hypothesis 19</a:t>
            </a:r>
            <a:endParaRPr lang="en-AU" sz="7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riángulo rectángulo 2"/>
          <p:cNvSpPr/>
          <p:nvPr/>
        </p:nvSpPr>
        <p:spPr>
          <a:xfrm>
            <a:off x="52787" y="51706"/>
            <a:ext cx="975913" cy="974135"/>
          </a:xfrm>
          <a:prstGeom prst="rtTriangle">
            <a:avLst/>
          </a:prstGeom>
          <a:solidFill>
            <a:schemeClr val="tx1">
              <a:lumMod val="75000"/>
              <a:lumOff val="2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48126" y="6457950"/>
            <a:ext cx="561474" cy="359778"/>
          </a:xfrm>
        </p:spPr>
        <p:txBody>
          <a:bodyPr/>
          <a:lstStyle/>
          <a:p>
            <a:fld id="{5008C5CD-B149-4B40-B694-20E692CA0C4A}" type="slidenum">
              <a:rPr lang="en-AU" sz="1800" smtClean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/>
              <a:t>7</a:t>
            </a:fld>
            <a:endParaRPr lang="en-AU" sz="1800" dirty="0">
              <a:solidFill>
                <a:schemeClr val="accent3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990" y="6149894"/>
            <a:ext cx="684066" cy="667834"/>
          </a:xfrm>
          <a:prstGeom prst="rect">
            <a:avLst/>
          </a:prstGeom>
        </p:spPr>
      </p:pic>
      <p:cxnSp>
        <p:nvCxnSpPr>
          <p:cNvPr id="23" name="Conector recto de flecha 14"/>
          <p:cNvCxnSpPr/>
          <p:nvPr/>
        </p:nvCxnSpPr>
        <p:spPr>
          <a:xfrm flipV="1">
            <a:off x="9982056" y="643282"/>
            <a:ext cx="2002971" cy="185782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2"/>
          <p:cNvSpPr/>
          <p:nvPr/>
        </p:nvSpPr>
        <p:spPr>
          <a:xfrm>
            <a:off x="271150" y="2154563"/>
            <a:ext cx="7756743" cy="396044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489171"/>
              </p:ext>
            </p:extLst>
          </p:nvPr>
        </p:nvGraphicFramePr>
        <p:xfrm>
          <a:off x="559182" y="2946652"/>
          <a:ext cx="7213217" cy="2863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3266"/>
                <a:gridCol w="3000591"/>
                <a:gridCol w="2589360"/>
              </a:tblGrid>
              <a:tr h="391352">
                <a:tc gridSpan="2">
                  <a:txBody>
                    <a:bodyPr/>
                    <a:lstStyle/>
                    <a:p>
                      <a:r>
                        <a:rPr lang="en-AU" noProof="0" dirty="0" smtClean="0">
                          <a:latin typeface="Segoe UI Light" pitchFamily="34" charset="0"/>
                        </a:rPr>
                        <a:t>Component:  Channels</a:t>
                      </a:r>
                      <a:endParaRPr lang="en-AU" noProof="0" dirty="0">
                        <a:latin typeface="Segoe UI Light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noProof="0" dirty="0" smtClean="0">
                          <a:latin typeface="Segoe UI Light" pitchFamily="34" charset="0"/>
                        </a:rPr>
                        <a:t>Code:                   CH07</a:t>
                      </a:r>
                      <a:endParaRPr lang="en-AU" noProof="0" dirty="0">
                        <a:latin typeface="Segoe UI Light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978379">
                <a:tc>
                  <a:txBody>
                    <a:bodyPr/>
                    <a:lstStyle/>
                    <a:p>
                      <a:r>
                        <a:rPr lang="en-US" noProof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</a:rPr>
                        <a:t>Hypothesis</a:t>
                      </a:r>
                      <a:endParaRPr lang="en-US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Users will prefer the platform</a:t>
                      </a:r>
                      <a:r>
                        <a:rPr lang="en-US" sz="1800" kern="12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 as a </a:t>
                      </a:r>
                      <a:r>
                        <a:rPr lang="en-US" sz="1800" kern="1200" baseline="0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Facebook</a:t>
                      </a:r>
                      <a:r>
                        <a:rPr lang="en-US" sz="1800" kern="12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 App. </a:t>
                      </a:r>
                      <a:endParaRPr lang="en-US" sz="1800" kern="1200" noProof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  <a:tr h="1006533"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</a:rPr>
                        <a:t>Test</a:t>
                      </a:r>
                      <a:endParaRPr lang="en-US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Survey 100 Universit</a:t>
                      </a:r>
                      <a:r>
                        <a:rPr lang="en-US" sz="1800" kern="12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y Students </a:t>
                      </a:r>
                      <a:r>
                        <a:rPr lang="en-US" sz="1800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from a scale from 1 to 5 (being 1 "I don't like it" to 5 "perfect"). 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86846">
                <a:tc>
                  <a:txBody>
                    <a:bodyPr/>
                    <a:lstStyle/>
                    <a:p>
                      <a:r>
                        <a:rPr lang="en-US" noProof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</a:rPr>
                        <a:t>Validation</a:t>
                      </a:r>
                      <a:endParaRPr lang="en-US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 80% responded 3 and above.</a:t>
                      </a:r>
                      <a:endParaRPr lang="en-US" sz="1800" kern="12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CuadroTexto 4"/>
          <p:cNvSpPr txBox="1"/>
          <p:nvPr/>
        </p:nvSpPr>
        <p:spPr>
          <a:xfrm>
            <a:off x="5584135" y="2466496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latin typeface="Segoe UI Light" pitchFamily="34" charset="0"/>
              </a:rPr>
              <a:t>2.0</a:t>
            </a:r>
            <a:endParaRPr lang="es-CO" dirty="0">
              <a:latin typeface="Segoe UI Light" pitchFamily="34" charset="0"/>
            </a:endParaRPr>
          </a:p>
        </p:txBody>
      </p:sp>
      <p:sp>
        <p:nvSpPr>
          <p:cNvPr id="19" name="CuadroTexto 5"/>
          <p:cNvSpPr txBox="1"/>
          <p:nvPr/>
        </p:nvSpPr>
        <p:spPr>
          <a:xfrm>
            <a:off x="3367482" y="2456043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err="1" smtClean="0">
                <a:latin typeface="Segoe UI Light" pitchFamily="34" charset="0"/>
              </a:rPr>
              <a:t>leadteam</a:t>
            </a:r>
            <a:endParaRPr lang="en-AU" dirty="0">
              <a:latin typeface="Segoe UI Light" pitchFamily="34" charset="0"/>
            </a:endParaRPr>
          </a:p>
        </p:txBody>
      </p:sp>
      <p:sp>
        <p:nvSpPr>
          <p:cNvPr id="20" name="CuadroTexto 6"/>
          <p:cNvSpPr txBox="1"/>
          <p:nvPr/>
        </p:nvSpPr>
        <p:spPr>
          <a:xfrm>
            <a:off x="487174" y="2340971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bg1"/>
                </a:solidFill>
              </a:rPr>
              <a:t>Hypothesis Form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21" name="CuadroTexto 7"/>
          <p:cNvSpPr txBox="1"/>
          <p:nvPr/>
        </p:nvSpPr>
        <p:spPr>
          <a:xfrm>
            <a:off x="3279879" y="2187757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</a:rPr>
              <a:t>Model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22" name="CuadroTexto 8"/>
          <p:cNvSpPr txBox="1"/>
          <p:nvPr/>
        </p:nvSpPr>
        <p:spPr>
          <a:xfrm>
            <a:off x="5512127" y="2168011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</a:rPr>
              <a:t>Versio</a:t>
            </a:r>
            <a:r>
              <a:rPr lang="en-AU" sz="1400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8108575" y="1627093"/>
            <a:ext cx="4083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latin typeface="Segoe UI Light" pitchFamily="34" charset="0"/>
              </a:rPr>
              <a:t>94% of the Students rated 3 or above</a:t>
            </a:r>
          </a:p>
          <a:p>
            <a:pPr algn="ctr"/>
            <a:endParaRPr lang="en-CA" sz="2400" b="1" dirty="0" smtClean="0">
              <a:latin typeface="Segoe UI Light" pitchFamily="34" charset="0"/>
            </a:endParaRPr>
          </a:p>
          <a:p>
            <a:pPr algn="ctr"/>
            <a:r>
              <a:rPr lang="en-CA" sz="2400" dirty="0" smtClean="0">
                <a:latin typeface="Segoe UI Light" pitchFamily="34" charset="0"/>
              </a:rPr>
              <a:t>76% rated 4 and above</a:t>
            </a:r>
          </a:p>
        </p:txBody>
      </p:sp>
      <p:sp>
        <p:nvSpPr>
          <p:cNvPr id="26" name="Seta para baixo 25"/>
          <p:cNvSpPr/>
          <p:nvPr/>
        </p:nvSpPr>
        <p:spPr>
          <a:xfrm>
            <a:off x="9789459" y="3523129"/>
            <a:ext cx="779929" cy="806824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CaixaDeTexto 26"/>
          <p:cNvSpPr txBox="1"/>
          <p:nvPr/>
        </p:nvSpPr>
        <p:spPr>
          <a:xfrm>
            <a:off x="8256494" y="4504764"/>
            <a:ext cx="3935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latin typeface="Segoe UI Light" pitchFamily="34" charset="0"/>
              </a:rPr>
              <a:t>The crowd is clearly appreciating one of our interviews’ main suggestions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753034" y="1264025"/>
            <a:ext cx="6763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5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itchFamily="34" charset="0"/>
              </a:rPr>
              <a:t>Valid</a:t>
            </a:r>
            <a:r>
              <a:rPr lang="pt-PT" sz="5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itchFamily="34" charset="0"/>
              </a:rPr>
              <a:t> </a:t>
            </a:r>
            <a:r>
              <a:rPr lang="pt-PT" sz="5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itchFamily="34" charset="0"/>
                <a:sym typeface="Wingdings" pitchFamily="2" charset="2"/>
              </a:rPr>
              <a:t></a:t>
            </a:r>
            <a:endParaRPr lang="pt-PT" sz="5400" dirty="0">
              <a:solidFill>
                <a:schemeClr val="tx1">
                  <a:lumMod val="50000"/>
                  <a:lumOff val="50000"/>
                </a:schemeClr>
              </a:solidFill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389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0" y="-43161"/>
            <a:ext cx="12192000" cy="309862"/>
          </a:xfrm>
          <a:prstGeom prst="rect">
            <a:avLst/>
          </a:prstGeom>
          <a:solidFill>
            <a:srgbClr val="00B05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riángulo rectángulo 2"/>
          <p:cNvSpPr/>
          <p:nvPr/>
        </p:nvSpPr>
        <p:spPr>
          <a:xfrm rot="10800000">
            <a:off x="0" y="-43165"/>
            <a:ext cx="12192000" cy="309865"/>
          </a:xfrm>
          <a:prstGeom prst="rtTriangle">
            <a:avLst/>
          </a:prstGeom>
          <a:solidFill>
            <a:schemeClr val="tx1">
              <a:lumMod val="75000"/>
              <a:lumOff val="2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48126" y="6452603"/>
            <a:ext cx="539703" cy="365125"/>
          </a:xfrm>
        </p:spPr>
        <p:txBody>
          <a:bodyPr/>
          <a:lstStyle/>
          <a:p>
            <a:fld id="{5008C5CD-B149-4B40-B694-20E692CA0C4A}" type="slidenum">
              <a:rPr lang="en-AU" sz="1800" smtClean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/>
              <a:t>8</a:t>
            </a:fld>
            <a:endParaRPr lang="en-AU" sz="1800" dirty="0">
              <a:solidFill>
                <a:schemeClr val="accent3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66990" y="6149894"/>
            <a:ext cx="684066" cy="667834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323112" y="542876"/>
            <a:ext cx="4941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err="1" smtClean="0">
                <a:latin typeface="Segoe UI Light" pitchFamily="34" charset="0"/>
              </a:rPr>
              <a:t>What</a:t>
            </a:r>
            <a:r>
              <a:rPr lang="pt-PT" sz="2400" b="1" dirty="0" smtClean="0">
                <a:latin typeface="Segoe UI Light" pitchFamily="34" charset="0"/>
              </a:rPr>
              <a:t> are </a:t>
            </a:r>
            <a:r>
              <a:rPr lang="pt-PT" sz="2400" b="1" dirty="0" err="1" smtClean="0">
                <a:latin typeface="Segoe UI Light" pitchFamily="34" charset="0"/>
              </a:rPr>
              <a:t>the</a:t>
            </a:r>
            <a:r>
              <a:rPr lang="pt-PT" sz="2400" b="1" dirty="0" smtClean="0">
                <a:latin typeface="Segoe UI Light" pitchFamily="34" charset="0"/>
              </a:rPr>
              <a:t> </a:t>
            </a:r>
            <a:r>
              <a:rPr lang="pt-PT" sz="2400" b="1" dirty="0" err="1" smtClean="0">
                <a:latin typeface="Segoe UI Light" pitchFamily="34" charset="0"/>
              </a:rPr>
              <a:t>main</a:t>
            </a:r>
            <a:r>
              <a:rPr lang="pt-PT" sz="2400" b="1" dirty="0" smtClean="0">
                <a:latin typeface="Segoe UI Light" pitchFamily="34" charset="0"/>
              </a:rPr>
              <a:t> </a:t>
            </a:r>
            <a:r>
              <a:rPr lang="pt-PT" sz="2400" b="1" dirty="0" err="1" smtClean="0">
                <a:latin typeface="Segoe UI Light" pitchFamily="34" charset="0"/>
              </a:rPr>
              <a:t>implications</a:t>
            </a:r>
            <a:r>
              <a:rPr lang="pt-PT" sz="2400" b="1" dirty="0" smtClean="0">
                <a:latin typeface="Segoe UI Light" pitchFamily="34" charset="0"/>
              </a:rPr>
              <a:t>?</a:t>
            </a:r>
            <a:endParaRPr lang="pt-PT" sz="2000" dirty="0" smtClean="0">
              <a:latin typeface="Segoe UI Light" pitchFamily="34" charset="0"/>
            </a:endParaRPr>
          </a:p>
        </p:txBody>
      </p:sp>
      <p:sp>
        <p:nvSpPr>
          <p:cNvPr id="11" name="Rectángulo 2"/>
          <p:cNvSpPr/>
          <p:nvPr/>
        </p:nvSpPr>
        <p:spPr>
          <a:xfrm>
            <a:off x="2308956" y="2647494"/>
            <a:ext cx="7756743" cy="396044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489171"/>
              </p:ext>
            </p:extLst>
          </p:nvPr>
        </p:nvGraphicFramePr>
        <p:xfrm>
          <a:off x="2596988" y="3439583"/>
          <a:ext cx="7213217" cy="2863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3266"/>
                <a:gridCol w="3000591"/>
                <a:gridCol w="2589360"/>
              </a:tblGrid>
              <a:tr h="391352">
                <a:tc gridSpan="2">
                  <a:txBody>
                    <a:bodyPr/>
                    <a:lstStyle/>
                    <a:p>
                      <a:r>
                        <a:rPr lang="en-AU" noProof="0" dirty="0" smtClean="0">
                          <a:latin typeface="Segoe UI Light" pitchFamily="34" charset="0"/>
                        </a:rPr>
                        <a:t>Component:  Channels</a:t>
                      </a:r>
                      <a:endParaRPr lang="en-AU" noProof="0" dirty="0">
                        <a:latin typeface="Segoe UI Light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noProof="0" dirty="0" smtClean="0">
                          <a:latin typeface="Segoe UI Light" pitchFamily="34" charset="0"/>
                        </a:rPr>
                        <a:t>Code:                   CH07</a:t>
                      </a:r>
                      <a:endParaRPr lang="en-AU" noProof="0" dirty="0">
                        <a:latin typeface="Segoe UI Light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978379">
                <a:tc>
                  <a:txBody>
                    <a:bodyPr/>
                    <a:lstStyle/>
                    <a:p>
                      <a:r>
                        <a:rPr lang="en-US" noProof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</a:rPr>
                        <a:t>Hypothesis</a:t>
                      </a:r>
                      <a:endParaRPr lang="en-US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Users will prefer the platform</a:t>
                      </a:r>
                      <a:r>
                        <a:rPr lang="en-US" sz="1800" kern="12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 as a </a:t>
                      </a:r>
                      <a:r>
                        <a:rPr lang="en-US" sz="1800" kern="1200" baseline="0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Facebook</a:t>
                      </a:r>
                      <a:r>
                        <a:rPr lang="en-US" sz="1800" kern="12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 App. </a:t>
                      </a:r>
                      <a:endParaRPr lang="en-US" sz="1800" kern="1200" noProof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  <a:tr h="1006533"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</a:rPr>
                        <a:t>Test</a:t>
                      </a:r>
                      <a:endParaRPr lang="en-US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Interview 20 students and survey 15 teachers from a scale from 1 to 5 (being 1 "I don't like it" to 5 "perfect"). 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86846">
                <a:tc>
                  <a:txBody>
                    <a:bodyPr/>
                    <a:lstStyle/>
                    <a:p>
                      <a:r>
                        <a:rPr lang="en-US" noProof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</a:rPr>
                        <a:t>Validation</a:t>
                      </a:r>
                      <a:endParaRPr lang="en-US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 80% responded 3 and above.</a:t>
                      </a:r>
                      <a:endParaRPr lang="en-US" sz="1800" kern="12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CuadroTexto 4"/>
          <p:cNvSpPr txBox="1"/>
          <p:nvPr/>
        </p:nvSpPr>
        <p:spPr>
          <a:xfrm>
            <a:off x="7621941" y="2959427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latin typeface="Segoe UI Light" pitchFamily="34" charset="0"/>
              </a:rPr>
              <a:t>3.0</a:t>
            </a:r>
            <a:endParaRPr lang="es-CO" dirty="0">
              <a:latin typeface="Segoe UI Light" pitchFamily="34" charset="0"/>
            </a:endParaRPr>
          </a:p>
        </p:txBody>
      </p:sp>
      <p:sp>
        <p:nvSpPr>
          <p:cNvPr id="18" name="CuadroTexto 5"/>
          <p:cNvSpPr txBox="1"/>
          <p:nvPr/>
        </p:nvSpPr>
        <p:spPr>
          <a:xfrm>
            <a:off x="5405288" y="2948974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err="1" smtClean="0">
                <a:latin typeface="Segoe UI Light" pitchFamily="34" charset="0"/>
              </a:rPr>
              <a:t>leadteam</a:t>
            </a:r>
            <a:endParaRPr lang="en-AU" dirty="0">
              <a:latin typeface="Segoe UI Light" pitchFamily="34" charset="0"/>
            </a:endParaRPr>
          </a:p>
        </p:txBody>
      </p:sp>
      <p:sp>
        <p:nvSpPr>
          <p:cNvPr id="19" name="CuadroTexto 6"/>
          <p:cNvSpPr txBox="1"/>
          <p:nvPr/>
        </p:nvSpPr>
        <p:spPr>
          <a:xfrm>
            <a:off x="2524980" y="283390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bg1"/>
                </a:solidFill>
              </a:rPr>
              <a:t>Hypothesis Form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20" name="CuadroTexto 7"/>
          <p:cNvSpPr txBox="1"/>
          <p:nvPr/>
        </p:nvSpPr>
        <p:spPr>
          <a:xfrm>
            <a:off x="5317685" y="2680688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</a:rPr>
              <a:t>Model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22" name="CuadroTexto 8"/>
          <p:cNvSpPr txBox="1"/>
          <p:nvPr/>
        </p:nvSpPr>
        <p:spPr>
          <a:xfrm>
            <a:off x="7549933" y="2660942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</a:rPr>
              <a:t>Versio</a:t>
            </a:r>
            <a:r>
              <a:rPr lang="en-AU" sz="1400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2273705" y="1199861"/>
            <a:ext cx="7863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latin typeface="Segoe UI Light" pitchFamily="34" charset="0"/>
              </a:rPr>
              <a:t>We need to test this further – through 20 interviews + 15 surveys to teachers. Will our platform be a </a:t>
            </a:r>
            <a:r>
              <a:rPr lang="en-CA" sz="2400" dirty="0" err="1" smtClean="0">
                <a:latin typeface="Segoe UI Light" pitchFamily="34" charset="0"/>
              </a:rPr>
              <a:t>Facebook</a:t>
            </a:r>
            <a:r>
              <a:rPr lang="en-CA" sz="2400" dirty="0" smtClean="0">
                <a:latin typeface="Segoe UI Light" pitchFamily="34" charset="0"/>
              </a:rPr>
              <a:t> App?</a:t>
            </a:r>
          </a:p>
        </p:txBody>
      </p:sp>
      <p:sp>
        <p:nvSpPr>
          <p:cNvPr id="17" name="Seta para baixo 16"/>
          <p:cNvSpPr/>
          <p:nvPr/>
        </p:nvSpPr>
        <p:spPr>
          <a:xfrm>
            <a:off x="5734594" y="2129246"/>
            <a:ext cx="404949" cy="378823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71091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-43162"/>
            <a:ext cx="12192000" cy="1128363"/>
          </a:xfrm>
          <a:prstGeom prst="rect">
            <a:avLst/>
          </a:prstGeom>
          <a:solidFill>
            <a:srgbClr val="00B05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Conector recto de flecha 10"/>
          <p:cNvCxnSpPr/>
          <p:nvPr/>
        </p:nvCxnSpPr>
        <p:spPr>
          <a:xfrm flipV="1">
            <a:off x="9905759" y="51706"/>
            <a:ext cx="2002971" cy="185782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V="1">
            <a:off x="9829656" y="490882"/>
            <a:ext cx="2002971" cy="185782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V="1">
            <a:off x="9789628" y="844097"/>
            <a:ext cx="2002971" cy="185782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1621809" y="-52132"/>
            <a:ext cx="11945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Hypothesis 26</a:t>
            </a:r>
            <a:endParaRPr lang="en-AU" sz="7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riángulo rectángulo 2"/>
          <p:cNvSpPr/>
          <p:nvPr/>
        </p:nvSpPr>
        <p:spPr>
          <a:xfrm>
            <a:off x="52787" y="51706"/>
            <a:ext cx="975913" cy="974135"/>
          </a:xfrm>
          <a:prstGeom prst="rtTriangle">
            <a:avLst/>
          </a:prstGeom>
          <a:solidFill>
            <a:schemeClr val="tx1">
              <a:lumMod val="75000"/>
              <a:lumOff val="2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48126" y="6457950"/>
            <a:ext cx="561474" cy="359778"/>
          </a:xfrm>
        </p:spPr>
        <p:txBody>
          <a:bodyPr/>
          <a:lstStyle/>
          <a:p>
            <a:fld id="{5008C5CD-B149-4B40-B694-20E692CA0C4A}" type="slidenum">
              <a:rPr lang="en-AU" sz="1800" smtClean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/>
              <a:t>9</a:t>
            </a:fld>
            <a:endParaRPr lang="en-AU" sz="1800" dirty="0">
              <a:solidFill>
                <a:schemeClr val="accent3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990" y="6149894"/>
            <a:ext cx="684066" cy="667834"/>
          </a:xfrm>
          <a:prstGeom prst="rect">
            <a:avLst/>
          </a:prstGeom>
        </p:spPr>
      </p:pic>
      <p:cxnSp>
        <p:nvCxnSpPr>
          <p:cNvPr id="23" name="Conector recto de flecha 14"/>
          <p:cNvCxnSpPr/>
          <p:nvPr/>
        </p:nvCxnSpPr>
        <p:spPr>
          <a:xfrm flipV="1">
            <a:off x="9982056" y="643282"/>
            <a:ext cx="2002971" cy="185782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6"/>
          <p:cNvSpPr txBox="1"/>
          <p:nvPr/>
        </p:nvSpPr>
        <p:spPr>
          <a:xfrm>
            <a:off x="2287960" y="330105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 smtClean="0">
                <a:solidFill>
                  <a:schemeClr val="bg1"/>
                </a:solidFill>
              </a:rPr>
              <a:t>Hypothesis Form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13" name="CuadroTexto 6"/>
          <p:cNvSpPr txBox="1"/>
          <p:nvPr/>
        </p:nvSpPr>
        <p:spPr>
          <a:xfrm>
            <a:off x="2287960" y="322905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 smtClean="0">
                <a:solidFill>
                  <a:schemeClr val="bg1"/>
                </a:solidFill>
              </a:rPr>
              <a:t>Hypothesis Form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18" name="CuadroTexto 8"/>
          <p:cNvSpPr txBox="1"/>
          <p:nvPr/>
        </p:nvSpPr>
        <p:spPr>
          <a:xfrm>
            <a:off x="7904584" y="3042643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dirty="0" smtClean="0">
                <a:solidFill>
                  <a:schemeClr val="bg1"/>
                </a:solidFill>
              </a:rPr>
              <a:t>Versio</a:t>
            </a:r>
            <a:r>
              <a:rPr lang="en-AU" sz="1400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19" name="CuadroTexto 6"/>
          <p:cNvSpPr txBox="1"/>
          <p:nvPr/>
        </p:nvSpPr>
        <p:spPr>
          <a:xfrm>
            <a:off x="2287960" y="322905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 smtClean="0">
                <a:solidFill>
                  <a:schemeClr val="bg1"/>
                </a:solidFill>
              </a:rPr>
              <a:t>Hypothesis Form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20" name="CuadroTexto 6"/>
          <p:cNvSpPr txBox="1"/>
          <p:nvPr/>
        </p:nvSpPr>
        <p:spPr>
          <a:xfrm>
            <a:off x="2287960" y="315704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 smtClean="0">
                <a:solidFill>
                  <a:schemeClr val="bg1"/>
                </a:solidFill>
              </a:rPr>
              <a:t>Hypothesis Form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21" name="Rectángulo 2"/>
          <p:cNvSpPr/>
          <p:nvPr/>
        </p:nvSpPr>
        <p:spPr>
          <a:xfrm>
            <a:off x="337266" y="2141618"/>
            <a:ext cx="7596499" cy="396043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22" name="CuadroTexto 4"/>
          <p:cNvSpPr txBox="1"/>
          <p:nvPr/>
        </p:nvSpPr>
        <p:spPr>
          <a:xfrm>
            <a:off x="5502334" y="2440103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dirty="0" smtClean="0">
                <a:latin typeface="Segoe UI Light" pitchFamily="34" charset="0"/>
              </a:rPr>
              <a:t>1.0</a:t>
            </a:r>
            <a:endParaRPr lang="es-CO" dirty="0">
              <a:latin typeface="Segoe UI Light" pitchFamily="34" charset="0"/>
            </a:endParaRPr>
          </a:p>
        </p:txBody>
      </p:sp>
      <p:sp>
        <p:nvSpPr>
          <p:cNvPr id="25" name="CuadroTexto 5"/>
          <p:cNvSpPr txBox="1"/>
          <p:nvPr/>
        </p:nvSpPr>
        <p:spPr>
          <a:xfrm>
            <a:off x="3285681" y="2429650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dirty="0" err="1" smtClean="0">
                <a:latin typeface="Segoe UI Light" pitchFamily="34" charset="0"/>
              </a:rPr>
              <a:t>leadteam</a:t>
            </a:r>
            <a:endParaRPr lang="en-AU" dirty="0">
              <a:latin typeface="Segoe UI Light" pitchFamily="34" charset="0"/>
            </a:endParaRPr>
          </a:p>
        </p:txBody>
      </p:sp>
      <p:sp>
        <p:nvSpPr>
          <p:cNvPr id="26" name="CuadroTexto 6"/>
          <p:cNvSpPr txBox="1"/>
          <p:nvPr/>
        </p:nvSpPr>
        <p:spPr>
          <a:xfrm>
            <a:off x="553290" y="2328025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 smtClean="0">
                <a:solidFill>
                  <a:schemeClr val="bg1"/>
                </a:solidFill>
              </a:rPr>
              <a:t>Hypothesis Form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27" name="CuadroTexto 7"/>
          <p:cNvSpPr txBox="1"/>
          <p:nvPr/>
        </p:nvSpPr>
        <p:spPr>
          <a:xfrm>
            <a:off x="3198078" y="2161364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dirty="0" smtClean="0">
                <a:solidFill>
                  <a:schemeClr val="bg1"/>
                </a:solidFill>
              </a:rPr>
              <a:t>Model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28" name="CuadroTexto 8"/>
          <p:cNvSpPr txBox="1"/>
          <p:nvPr/>
        </p:nvSpPr>
        <p:spPr>
          <a:xfrm>
            <a:off x="5430326" y="2141618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dirty="0" smtClean="0">
                <a:solidFill>
                  <a:schemeClr val="bg1"/>
                </a:solidFill>
              </a:rPr>
              <a:t>Versio</a:t>
            </a:r>
            <a:r>
              <a:rPr lang="en-AU" sz="1400" dirty="0">
                <a:solidFill>
                  <a:schemeClr val="bg1"/>
                </a:solidFill>
              </a:rPr>
              <a:t>n</a:t>
            </a:r>
          </a:p>
        </p:txBody>
      </p:sp>
      <p:graphicFrame>
        <p:nvGraphicFramePr>
          <p:cNvPr id="29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489171"/>
              </p:ext>
            </p:extLst>
          </p:nvPr>
        </p:nvGraphicFramePr>
        <p:xfrm>
          <a:off x="625298" y="2964057"/>
          <a:ext cx="7039526" cy="2863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9"/>
                <a:gridCol w="2928338"/>
                <a:gridCol w="2527009"/>
              </a:tblGrid>
              <a:tr h="391352">
                <a:tc gridSpan="2">
                  <a:txBody>
                    <a:bodyPr/>
                    <a:lstStyle/>
                    <a:p>
                      <a:r>
                        <a:rPr lang="en-AU" noProof="0" dirty="0" smtClean="0">
                          <a:latin typeface="Segoe UI Light" pitchFamily="34" charset="0"/>
                        </a:rPr>
                        <a:t>Component:  Revenue Streams</a:t>
                      </a:r>
                      <a:endParaRPr lang="en-AU" noProof="0" dirty="0">
                        <a:latin typeface="Segoe UI Light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noProof="0" dirty="0" smtClean="0">
                          <a:latin typeface="Segoe UI Light" pitchFamily="34" charset="0"/>
                        </a:rPr>
                        <a:t>Code:        </a:t>
                      </a:r>
                      <a:r>
                        <a:rPr lang="en-AU" baseline="0" noProof="0" dirty="0" smtClean="0">
                          <a:latin typeface="Segoe UI Light" pitchFamily="34" charset="0"/>
                        </a:rPr>
                        <a:t> </a:t>
                      </a:r>
                      <a:r>
                        <a:rPr lang="en-AU" noProof="0" dirty="0" smtClean="0">
                          <a:latin typeface="Segoe UI Light" pitchFamily="34" charset="0"/>
                        </a:rPr>
                        <a:t>           RS04</a:t>
                      </a:r>
                      <a:endParaRPr lang="en-AU" noProof="0" dirty="0">
                        <a:latin typeface="Segoe UI Light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978379"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</a:rPr>
                        <a:t>Hypothesis</a:t>
                      </a:r>
                      <a:endParaRPr lang="en-US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University Students are willing pay yearly a fee to access to premium</a:t>
                      </a:r>
                      <a:r>
                        <a:rPr lang="en-US" sz="1800" kern="12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 version.</a:t>
                      </a:r>
                      <a:endParaRPr lang="en-US" sz="1800" kern="12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  <a:tr h="1006533"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</a:rPr>
                        <a:t>Test</a:t>
                      </a:r>
                      <a:endParaRPr lang="en-US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100 surveys</a:t>
                      </a:r>
                      <a:r>
                        <a:rPr lang="en-US" sz="1800" kern="12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 giving options of yearly fee or fixed initial price (5x yearly fee). </a:t>
                      </a:r>
                      <a:endParaRPr lang="en-US" sz="1800" kern="1200" noProof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86846">
                <a:tc>
                  <a:txBody>
                    <a:bodyPr/>
                    <a:lstStyle/>
                    <a:p>
                      <a:r>
                        <a:rPr lang="en-US" noProof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</a:rPr>
                        <a:t>Validation</a:t>
                      </a:r>
                      <a:endParaRPr lang="en-US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70%</a:t>
                      </a:r>
                      <a:r>
                        <a:rPr lang="en-US" sz="1800" kern="12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 say they prefer yearly fee.</a:t>
                      </a:r>
                      <a:endParaRPr lang="en-US" sz="1800" kern="12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CaixaDeTexto 29"/>
          <p:cNvSpPr txBox="1"/>
          <p:nvPr/>
        </p:nvSpPr>
        <p:spPr>
          <a:xfrm>
            <a:off x="753034" y="1264025"/>
            <a:ext cx="6763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5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itchFamily="34" charset="0"/>
              </a:rPr>
              <a:t>Valid</a:t>
            </a:r>
            <a:r>
              <a:rPr lang="pt-PT" sz="5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itchFamily="34" charset="0"/>
              </a:rPr>
              <a:t> </a:t>
            </a:r>
            <a:r>
              <a:rPr lang="pt-PT" sz="5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itchFamily="34" charset="0"/>
                <a:sym typeface="Wingdings" pitchFamily="2" charset="2"/>
              </a:rPr>
              <a:t></a:t>
            </a:r>
            <a:endParaRPr lang="pt-PT" sz="5400" dirty="0">
              <a:solidFill>
                <a:schemeClr val="tx1">
                  <a:lumMod val="50000"/>
                  <a:lumOff val="50000"/>
                </a:schemeClr>
              </a:solidFill>
              <a:latin typeface="Segoe UI Light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8108575" y="1627093"/>
            <a:ext cx="40834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 smtClean="0">
                <a:latin typeface="Segoe UI Light" pitchFamily="34" charset="0"/>
              </a:rPr>
              <a:t>72% of the Students willing to pay, chose a yearly fee</a:t>
            </a:r>
          </a:p>
          <a:p>
            <a:pPr algn="ctr"/>
            <a:endParaRPr lang="en-CA" sz="2000" b="1" dirty="0" smtClean="0">
              <a:latin typeface="Segoe UI Light" pitchFamily="34" charset="0"/>
            </a:endParaRPr>
          </a:p>
          <a:p>
            <a:pPr algn="ctr"/>
            <a:r>
              <a:rPr lang="en-CA" sz="2000" dirty="0" smtClean="0">
                <a:latin typeface="Segoe UI Light" pitchFamily="34" charset="0"/>
              </a:rPr>
              <a:t>Our Revenue Streams for Universities Students would therefore be:</a:t>
            </a:r>
          </a:p>
          <a:p>
            <a:pPr algn="ctr"/>
            <a:endParaRPr lang="en-CA" sz="2000" dirty="0" smtClean="0">
              <a:latin typeface="Segoe UI Light" pitchFamily="34" charset="0"/>
            </a:endParaRPr>
          </a:p>
          <a:p>
            <a:pPr algn="ctr"/>
            <a:r>
              <a:rPr lang="en-CA" sz="2000" dirty="0" err="1" smtClean="0">
                <a:latin typeface="Segoe UI Light" pitchFamily="34" charset="0"/>
              </a:rPr>
              <a:t>Freemium</a:t>
            </a:r>
            <a:r>
              <a:rPr lang="en-CA" sz="2000" dirty="0" smtClean="0">
                <a:latin typeface="Segoe UI Light" pitchFamily="34" charset="0"/>
              </a:rPr>
              <a:t> with yearly fee</a:t>
            </a:r>
            <a:endParaRPr lang="en-CA" sz="2400" dirty="0" smtClean="0">
              <a:latin typeface="Segoe UI Light" pitchFamily="34" charset="0"/>
            </a:endParaRPr>
          </a:p>
        </p:txBody>
      </p:sp>
      <p:graphicFrame>
        <p:nvGraphicFramePr>
          <p:cNvPr id="33" name="Gráfico 32"/>
          <p:cNvGraphicFramePr/>
          <p:nvPr/>
        </p:nvGraphicFramePr>
        <p:xfrm>
          <a:off x="7758954" y="4182035"/>
          <a:ext cx="4433046" cy="2675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50389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1639</Words>
  <Application>Microsoft Office PowerPoint</Application>
  <PresentationFormat>Personalizados</PresentationFormat>
  <Paragraphs>337</Paragraphs>
  <Slides>22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22</vt:i4>
      </vt:variant>
    </vt:vector>
  </HeadingPairs>
  <TitlesOfParts>
    <vt:vector size="23" baseType="lpstr">
      <vt:lpstr>Tema de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F Chacón</dc:creator>
  <cp:lastModifiedBy>Ana Bianchi de Aguiar</cp:lastModifiedBy>
  <cp:revision>98</cp:revision>
  <dcterms:created xsi:type="dcterms:W3CDTF">2014-04-24T16:20:27Z</dcterms:created>
  <dcterms:modified xsi:type="dcterms:W3CDTF">2014-05-09T01:23:54Z</dcterms:modified>
</cp:coreProperties>
</file>