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7" r:id="rId4"/>
    <p:sldId id="279" r:id="rId5"/>
    <p:sldId id="280" r:id="rId6"/>
    <p:sldId id="281" r:id="rId7"/>
    <p:sldId id="282" r:id="rId8"/>
    <p:sldId id="271" r:id="rId9"/>
    <p:sldId id="269" r:id="rId10"/>
    <p:sldId id="272" r:id="rId11"/>
    <p:sldId id="262" r:id="rId12"/>
    <p:sldId id="263" r:id="rId13"/>
    <p:sldId id="273" r:id="rId14"/>
    <p:sldId id="270" r:id="rId15"/>
    <p:sldId id="275" r:id="rId16"/>
    <p:sldId id="274" r:id="rId17"/>
    <p:sldId id="264" r:id="rId18"/>
    <p:sldId id="265" r:id="rId19"/>
    <p:sldId id="266" r:id="rId20"/>
    <p:sldId id="267" r:id="rId21"/>
    <p:sldId id="268" r:id="rId22"/>
    <p:sldId id="276" r:id="rId23"/>
    <p:sldId id="283" r:id="rId24"/>
    <p:sldId id="289" r:id="rId25"/>
    <p:sldId id="290" r:id="rId26"/>
    <p:sldId id="291" r:id="rId27"/>
    <p:sldId id="277" r:id="rId28"/>
    <p:sldId id="278" r:id="rId29"/>
    <p:sldId id="292" r:id="rId30"/>
    <p:sldId id="293" r:id="rId31"/>
    <p:sldId id="294" r:id="rId32"/>
    <p:sldId id="295" r:id="rId33"/>
    <p:sldId id="296" r:id="rId34"/>
    <p:sldId id="287" r:id="rId35"/>
    <p:sldId id="297" r:id="rId36"/>
    <p:sldId id="260" r:id="rId3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2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822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CC7F6-7824-49FD-A026-B3AAB6B590DD}" type="datetimeFigureOut">
              <a:rPr lang="en-AU" smtClean="0"/>
              <a:pPr/>
              <a:t>12/06/2014</a:t>
            </a:fld>
            <a:endParaRPr lang="en-A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80EE-3A5C-4B2D-A7F5-DBA711E5C2F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158994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963304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714432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28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1109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11092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11092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550421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868443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34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7144325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624072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36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39264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80EE-3A5C-4B2D-A7F5-DBA711E5C2FA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61109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AU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6161-B124-4A4C-994A-1AF41DD08AD3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577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90E8-9FA6-487B-BBD9-96748D949409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4850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149B-24E8-4AA9-8FD9-100795F123B6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3191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76A-23FA-44DA-834B-04F54C9A8800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23761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4606C-D404-4F60-8CDC-0811E5AD8190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91923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D542-4861-4838-BB66-752B2FF552E5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94617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BBDD-66FB-4445-9546-6CF45B169CEA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6458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94E6-9A6E-4541-94CB-6B48D42A8C80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067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A426-17E0-4A4A-B492-3AE2DFF01A04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993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B6-BA70-410C-AB2C-949961E32A40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92384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2255-60F1-46B6-B113-C6C3C6F60287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101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AU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AU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EA2B-ACC0-4D18-960C-87C2BFD159D6}" type="datetime1">
              <a:rPr lang="en-AU" smtClean="0"/>
              <a:pPr/>
              <a:t>12/06/2014</a:t>
            </a:fld>
            <a:endParaRPr lang="en-AU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C5CD-B149-4B40-B694-20E692CA0C4A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1745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3038028"/>
            <a:ext cx="12192000" cy="3030132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405" y="133681"/>
            <a:ext cx="2915190" cy="2846014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0" y="3038028"/>
            <a:ext cx="12192000" cy="2818626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CuadroTexto 11"/>
          <p:cNvSpPr txBox="1"/>
          <p:nvPr/>
        </p:nvSpPr>
        <p:spPr>
          <a:xfrm>
            <a:off x="537028" y="3038028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en-A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840687" y="4447341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768678" y="498607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562055" y="5558173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37027" y="3959930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Compiling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743" y="6305170"/>
            <a:ext cx="581276" cy="48764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47009" y="6271318"/>
            <a:ext cx="855997" cy="48567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9844" y="6100673"/>
            <a:ext cx="755903" cy="763857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2451" y="6241093"/>
            <a:ext cx="960857" cy="58252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49188" y="6152100"/>
            <a:ext cx="1066800" cy="671513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31063" y="6126492"/>
            <a:ext cx="624679" cy="666325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281623" y="6139361"/>
            <a:ext cx="838313" cy="67065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410814" y="6134161"/>
            <a:ext cx="406771" cy="630682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31439" y="6191250"/>
            <a:ext cx="495300" cy="666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3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8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10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38586" y="19629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226618" y="2755032"/>
          <a:ext cx="7740352" cy="303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segments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CS03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Digital marketing agencies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will be interested in our platform.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5378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Interview 5 digital marketing agencies in Portugal.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80% of the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agencies will have a potential interest in advertise</a:t>
                      </a: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43242" y="22614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26589" y="22509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1493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38986" y="19826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71234" y="19629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9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430176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11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38586" y="1886743"/>
            <a:ext cx="8352928" cy="41764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226618" y="2678832"/>
          <a:ext cx="7740352" cy="322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 website, direct email and </a:t>
                      </a:r>
                      <a:r>
                        <a:rPr lang="en-US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tele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-marketing are enough to reach the Universities for the first time – there is no need to have a salesperson to introduce our platform and explain our value proposition. 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Católica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IT department and do 10 surveys to Universities based on the information we got.</a:t>
                      </a:r>
                      <a:endParaRPr lang="en-AU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  <a:p>
                      <a:endParaRPr lang="en-US" sz="1800" kern="1200" baseline="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60% responded the research is mainly done on the internet and telephone.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43242" y="21852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Segoe UI Light" pitchFamily="34" charset="0"/>
              </a:rPr>
              <a:t>3</a:t>
            </a:r>
            <a:r>
              <a:rPr lang="es-CO" dirty="0" smtClean="0">
                <a:latin typeface="Segoe UI Light" pitchFamily="34" charset="0"/>
              </a:rPr>
              <a:t>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26589" y="21747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0731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38986" y="19064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71234" y="18867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10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12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00486" y="20010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188518" y="27931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Students will use an App to access the teamwork platform.</a:t>
                      </a:r>
                    </a:p>
                    <a:p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Survey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students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on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whether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they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usually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check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advancement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team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work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on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cellphone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example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on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groups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At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least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75% 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said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“</a:t>
                      </a:r>
                      <a:r>
                        <a:rPr lang="pt-PT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yes</a:t>
                      </a:r>
                      <a:r>
                        <a:rPr lang="pt-PT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”.</a:t>
                      </a:r>
                      <a:endParaRPr lang="pt-PT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05142" y="22995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588489" y="22890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16510" y="21874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00886" y="20207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33134" y="20010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11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13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57636" y="198199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245668" y="277408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Segments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CS04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Universities do not have a long-term contract with current platform (for example,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Moodle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Interview 10 Universities on whether they have a long-term contract with current platform.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75% responded “no”.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62292" y="22804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45639" y="227002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73660" y="21684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58036" y="20017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90284" y="19819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12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14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2014786" y="19629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302818" y="27550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Relationship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CR02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Being present in Social Network is enough to reach the minimum amount of University Students to go viral.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page for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LeadTeam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and analyze the data related with number of visits,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likes and shares.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More than 1.92% of the visitors have shared on their mural.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919442" y="2247361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702789" y="22509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30810" y="21493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615186" y="19826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47434" y="19629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13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15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92710" y="314865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192710" y="30766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809334" y="289024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192710" y="30766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92710" y="300464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Rectángulo 2"/>
          <p:cNvSpPr/>
          <p:nvPr/>
        </p:nvSpPr>
        <p:spPr>
          <a:xfrm>
            <a:off x="1976686" y="1854746"/>
            <a:ext cx="8352928" cy="43204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22" name="CuadroTexto 4"/>
          <p:cNvSpPr txBox="1"/>
          <p:nvPr/>
        </p:nvSpPr>
        <p:spPr>
          <a:xfrm>
            <a:off x="7881342" y="215323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 smtClean="0">
                <a:latin typeface="Segoe UI Light" pitchFamily="34" charset="0"/>
              </a:rPr>
              <a:t>3.0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664689" y="21427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92710" y="204115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577086" y="18744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809334" y="185474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graphicFrame>
        <p:nvGraphicFramePr>
          <p:cNvPr id="29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64718" y="2677186"/>
          <a:ext cx="7740352" cy="333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Revenue Streams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RS01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Students are willing to pay for these features: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Templates for planning;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Additional storage;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References Organizer (Bibliography tool);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Reminders;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Research Organizer;</a:t>
                      </a:r>
                    </a:p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Assistant (Adviser).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6936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interviews and 100 surveys.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70% of them included these features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in their answers.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14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16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57636" y="1620043"/>
            <a:ext cx="8352928" cy="460851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245668" y="2412132"/>
          <a:ext cx="7740352" cy="352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latin typeface="Segoe UI Light" pitchFamily="34" charset="0"/>
                        </a:rPr>
                        <a:t>Component:  Partnerships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</a:t>
                      </a:r>
                      <a:r>
                        <a:rPr lang="en-AU" baseline="0" noProof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         PS01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Partnership with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will be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valued by students because (1) they can search for people more easily, (2) can use the </a:t>
                      </a:r>
                      <a:r>
                        <a:rPr lang="en-US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profile in the platform and (3) see other profiles (for example, can search for people that already had the subject and ask for advice).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Survey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100 and interview 20 students. Try to understand if they use </a:t>
                      </a:r>
                      <a:r>
                        <a:rPr lang="en-US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to search for people and if it would be valuable to have contact with students that have already taken certain courses.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75%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said “yes”.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62292" y="19185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45639" y="19080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73660" y="18064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58036" y="16397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90284" y="16200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15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17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2014786" y="20010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302818" y="27931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</a:t>
                      </a:r>
                      <a:r>
                        <a:rPr lang="en-AU" baseline="0" noProof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                CH03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Using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several Social Network platforms will allow us to reach a considerable amount of University Students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Calculate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the amount of followers in the combined Social Networks.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We get at least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200 followers.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919442" y="22995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702789" y="22890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30810" y="21874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615186" y="20207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47434" y="20010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16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18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38586" y="20391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26618" y="28312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CH04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University Website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is a viable Marketing Channel since it has increased University Student’s traffic.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Post an advert in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Católica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-Lisbon App and Website.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We get at least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200 CTR.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43242" y="23376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26589" y="23271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2255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38986" y="20588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71234" y="20391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17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19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76686" y="20391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64718" y="28312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CH05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QR Code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is a viable Marketing channel.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Fulfill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Católica’s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hallways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with QR Codes leading to the Landing Page.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Get more 100 visitors during that week.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81342" y="23376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64689" y="23271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92710" y="22255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77086" y="20588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09334" y="20391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-40944" y="1691211"/>
            <a:ext cx="12232944" cy="3099459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-40944" y="1822742"/>
            <a:ext cx="12192000" cy="44663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Subtitle subtitle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 rot="5400000">
            <a:off x="-674277" y="2754723"/>
            <a:ext cx="2610866" cy="1099887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1012996" y="2207163"/>
            <a:ext cx="119452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Total</a:t>
            </a:r>
            <a:endParaRPr lang="en-AU" sz="8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Triángulo rectángulo 30"/>
          <p:cNvSpPr/>
          <p:nvPr/>
        </p:nvSpPr>
        <p:spPr>
          <a:xfrm rot="16200000">
            <a:off x="10244030" y="2825275"/>
            <a:ext cx="2610866" cy="1099887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368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18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19851"/>
            <a:ext cx="580524" cy="3978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20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19536" y="190579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07568" y="269788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CH06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Adwords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will be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an effective way of conveying our Value Proposition.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Create an </a:t>
                      </a:r>
                      <a:r>
                        <a:rPr lang="en-US" sz="1800" kern="12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Adword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rgbClr val="FF0000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Receive</a:t>
                      </a:r>
                      <a:r>
                        <a:rPr lang="en-US" sz="1800" kern="1200" baseline="0" noProof="0" dirty="0" smtClean="0">
                          <a:solidFill>
                            <a:srgbClr val="FF0000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500 clicks in 1 month</a:t>
                      </a:r>
                      <a:r>
                        <a:rPr lang="en-US" sz="1800" kern="1200" noProof="0" dirty="0" smtClean="0">
                          <a:solidFill>
                            <a:srgbClr val="FF0000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kern="1200" noProof="0" dirty="0">
                        <a:solidFill>
                          <a:srgbClr val="FF0000"/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24192" y="2190211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07539" y="219382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35560" y="20922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19936" y="19255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52184" y="19057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19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21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38586" y="202009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26618" y="281218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Channels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CH07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Users will prefer the platform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as a </a:t>
                      </a:r>
                      <a:r>
                        <a:rPr lang="en-US" sz="1800" kern="12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Facebook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App.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Survey 100 and interview 20 students and survey 15 teachers from a scale from 1 to 5 (being 1 "I don't like it" to 5 "perfect").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80% responded 3 and above.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43242" y="23185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2.0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26589" y="230812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2065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38986" y="20398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71234" y="20200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20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22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95736" y="1905793"/>
            <a:ext cx="8352928" cy="388843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283768" y="269788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Revenue Streams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RS02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Universities are willing to pay a monthly fee </a:t>
                      </a:r>
                      <a:r>
                        <a:rPr lang="en-US" sz="1800" kern="1200" baseline="0" noProof="0" dirty="0" smtClean="0">
                          <a:solidFill>
                            <a:srgbClr val="FF0000"/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of €800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Católica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IT department and do 10 surveys to Universities based on the information we got.</a:t>
                      </a:r>
                      <a:endParaRPr lang="en-AU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  <a:p>
                      <a:endParaRPr lang="en-US" sz="1800" kern="1200" baseline="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60% responded above our threshold.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900392" y="22042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83739" y="219382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11760" y="20922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96136" y="19255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28384" y="19057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21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23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287960" y="330105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904584" y="304264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87960" y="315704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0" name="Rectángulo 2"/>
          <p:cNvSpPr/>
          <p:nvPr/>
        </p:nvSpPr>
        <p:spPr>
          <a:xfrm>
            <a:off x="1900486" y="2001043"/>
            <a:ext cx="8352928" cy="388843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489171"/>
              </p:ext>
            </p:extLst>
          </p:nvPr>
        </p:nvGraphicFramePr>
        <p:xfrm>
          <a:off x="2188518" y="2793132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</a:t>
                      </a:r>
                      <a:r>
                        <a:rPr lang="en-AU" baseline="0" noProof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                   VP05                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Universities are not satisfied with current solution. 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Católica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IT department and do 10 surveys to Universities based on the information we got.</a:t>
                      </a:r>
                      <a:endParaRPr lang="en-AU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  <a:p>
                      <a:endParaRPr lang="en-US" sz="1800" kern="1200" baseline="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60% responded they are below 6/10. </a:t>
                      </a:r>
                      <a:endParaRPr lang="en-US" sz="1800" kern="1200" baseline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CuadroTexto 4"/>
          <p:cNvSpPr txBox="1"/>
          <p:nvPr/>
        </p:nvSpPr>
        <p:spPr>
          <a:xfrm>
            <a:off x="7805142" y="22995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33" name="CuadroTexto 5"/>
          <p:cNvSpPr txBox="1"/>
          <p:nvPr/>
        </p:nvSpPr>
        <p:spPr>
          <a:xfrm>
            <a:off x="5588489" y="22890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34" name="CuadroTexto 6"/>
          <p:cNvSpPr txBox="1"/>
          <p:nvPr/>
        </p:nvSpPr>
        <p:spPr>
          <a:xfrm>
            <a:off x="2116510" y="21874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5" name="CuadroTexto 7"/>
          <p:cNvSpPr txBox="1"/>
          <p:nvPr/>
        </p:nvSpPr>
        <p:spPr>
          <a:xfrm>
            <a:off x="5500886" y="20207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6" name="CuadroTexto 8"/>
          <p:cNvSpPr txBox="1"/>
          <p:nvPr/>
        </p:nvSpPr>
        <p:spPr>
          <a:xfrm>
            <a:off x="7733134" y="20010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22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24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54610" y="28248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771234" y="25663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68079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54610" y="17173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629128" y="2178969"/>
            <a:ext cx="8352928" cy="331236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cs typeface="Segoe UI Light" panose="020B0502040204020203" pitchFamily="34" charset="0"/>
            </a:endParaRPr>
          </a:p>
        </p:txBody>
      </p:sp>
      <p:graphicFrame>
        <p:nvGraphicFramePr>
          <p:cNvPr id="22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5845348"/>
              </p:ext>
            </p:extLst>
          </p:nvPr>
        </p:nvGraphicFramePr>
        <p:xfrm>
          <a:off x="1917160" y="2971058"/>
          <a:ext cx="7740352" cy="24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504056">
                <a:tc gridSpan="2">
                  <a:txBody>
                    <a:bodyPr/>
                    <a:lstStyle/>
                    <a:p>
                      <a:r>
                        <a:rPr lang="en-AU" sz="1800" noProof="0" dirty="0" smtClean="0">
                          <a:latin typeface="Segoe UI Light" pitchFamily="34" charset="0"/>
                          <a:cs typeface="Segoe UI Light" panose="020B0502040204020203" pitchFamily="34" charset="0"/>
                        </a:rPr>
                        <a:t>Component:  Customer segments</a:t>
                      </a:r>
                      <a:endParaRPr lang="en-AU" sz="1800" noProof="0" dirty="0"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noProof="0" dirty="0" smtClean="0">
                          <a:latin typeface="Segoe UI Light" pitchFamily="34" charset="0"/>
                          <a:cs typeface="Segoe UI Light" panose="020B0502040204020203" pitchFamily="34" charset="0"/>
                        </a:rPr>
                        <a:t>Code:                        VP06</a:t>
                      </a:r>
                      <a:endParaRPr lang="en-AU" sz="1800" noProof="0" dirty="0"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Hypothesis</a:t>
                      </a:r>
                      <a:endParaRPr lang="en-AU" sz="18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Segoe UI Light" panose="020B0502040204020203" pitchFamily="34" charset="0"/>
                        </a:rPr>
                        <a:t>Teachers are not satisfied with the platforms they are currently using.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12634">
                <a:tc>
                  <a:txBody>
                    <a:bodyPr/>
                    <a:lstStyle/>
                    <a:p>
                      <a:r>
                        <a:rPr lang="en-AU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Test</a:t>
                      </a:r>
                      <a:endParaRPr lang="en-AU" sz="18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Segoe UI Light" panose="020B0502040204020203" pitchFamily="34" charset="0"/>
                        </a:rPr>
                        <a:t>Survey 15 universities teachers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AU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Validation</a:t>
                      </a:r>
                      <a:endParaRPr lang="en-AU" sz="18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On a scale</a:t>
                      </a:r>
                      <a:r>
                        <a:rPr lang="en-AU" sz="18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 from 1 (worst) to 10 (best)  the average is below 6</a:t>
                      </a:r>
                      <a:endParaRPr lang="en-AU" sz="18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CuadroTexto 24"/>
          <p:cNvSpPr txBox="1"/>
          <p:nvPr/>
        </p:nvSpPr>
        <p:spPr>
          <a:xfrm>
            <a:off x="7533784" y="2477455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  <a:cs typeface="Segoe UI Light" panose="020B0502040204020203" pitchFamily="34" charset="0"/>
              </a:rPr>
              <a:t>1.0</a:t>
            </a:r>
            <a:endParaRPr lang="es-CO" dirty="0">
              <a:latin typeface="Segoe UI Light" pitchFamily="34" charset="0"/>
              <a:cs typeface="Segoe UI Light" panose="020B050204020402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317131" y="246700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  <a:cs typeface="Segoe UI Light" panose="020B0502040204020203" pitchFamily="34" charset="0"/>
              </a:rPr>
              <a:t>leadteam</a:t>
            </a:r>
            <a:endParaRPr lang="en-AU" dirty="0">
              <a:latin typeface="Segoe UI Light" pitchFamily="34" charset="0"/>
              <a:cs typeface="Segoe UI Light" panose="020B0502040204020203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845152" y="236537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Hypothesis Form</a:t>
            </a:r>
            <a:endParaRPr lang="en-AU" sz="240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5229528" y="219871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Model</a:t>
            </a:r>
            <a:endParaRPr lang="en-AU" sz="140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461776" y="217897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Versio</a:t>
            </a:r>
            <a:r>
              <a:rPr lang="en-AU" sz="1400" dirty="0">
                <a:solidFill>
                  <a:schemeClr val="bg1"/>
                </a:solidFill>
                <a:cs typeface="Segoe UI Light" panose="020B0502040204020203" pitchFamily="34" charset="0"/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23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25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/>
          <p:cNvSpPr/>
          <p:nvPr/>
        </p:nvSpPr>
        <p:spPr>
          <a:xfrm>
            <a:off x="2036077" y="2012587"/>
            <a:ext cx="8352928" cy="331236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cs typeface="Segoe UI Light" panose="020B0502040204020203" pitchFamily="34" charset="0"/>
            </a:endParaRPr>
          </a:p>
        </p:txBody>
      </p:sp>
      <p:graphicFrame>
        <p:nvGraphicFramePr>
          <p:cNvPr id="32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059079"/>
              </p:ext>
            </p:extLst>
          </p:nvPr>
        </p:nvGraphicFramePr>
        <p:xfrm>
          <a:off x="2324109" y="2804676"/>
          <a:ext cx="7740352" cy="237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504056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  <a:cs typeface="Segoe UI Light" panose="020B0502040204020203" pitchFamily="34" charset="0"/>
                        </a:rPr>
                        <a:t>Component:  Customer segments</a:t>
                      </a:r>
                      <a:endParaRPr lang="en-AU" noProof="0" dirty="0"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  <a:cs typeface="Segoe UI Light" panose="020B0502040204020203" pitchFamily="34" charset="0"/>
                        </a:rPr>
                        <a:t>Code:                        VP07</a:t>
                      </a:r>
                      <a:endParaRPr lang="en-AU" noProof="0" dirty="0"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Segoe UI Light" panose="020B0502040204020203" pitchFamily="34" charset="0"/>
                        </a:rPr>
                        <a:t>Students are not satisfied with the platforms they are currently using.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1263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Segoe UI Light" panose="020B0502040204020203" pitchFamily="34" charset="0"/>
                        </a:rPr>
                        <a:t>Survey 15 University Teachers and 100 University Students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cs typeface="Segoe UI Light" panose="020B0502040204020203" pitchFamily="34" charset="0"/>
                        </a:rPr>
                        <a:t>On a scale from 1 (worst) to 7 (best)  the average is below 4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CuadroTexto 32"/>
          <p:cNvSpPr txBox="1"/>
          <p:nvPr/>
        </p:nvSpPr>
        <p:spPr>
          <a:xfrm>
            <a:off x="7940733" y="2311073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  <a:cs typeface="Segoe UI Light" panose="020B0502040204020203" pitchFamily="34" charset="0"/>
              </a:rPr>
              <a:t>1.0</a:t>
            </a:r>
            <a:endParaRPr lang="es-CO" dirty="0">
              <a:latin typeface="Segoe UI Light" pitchFamily="34" charset="0"/>
              <a:cs typeface="Segoe UI Light" panose="020B050204020402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724080" y="2300620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  <a:cs typeface="Segoe UI Light" panose="020B0502040204020203" pitchFamily="34" charset="0"/>
              </a:rPr>
              <a:t>leadteam</a:t>
            </a:r>
            <a:endParaRPr lang="en-AU" dirty="0">
              <a:latin typeface="Segoe UI Light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252101" y="219899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Hypothesis Form</a:t>
            </a:r>
            <a:endParaRPr lang="en-AU" sz="240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5636477" y="203233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Model</a:t>
            </a:r>
            <a:endParaRPr lang="en-AU" sz="1400" dirty="0">
              <a:solidFill>
                <a:schemeClr val="bg1"/>
              </a:solidFill>
              <a:cs typeface="Segoe UI Light" panose="020B0502040204020203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7868725" y="20125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Versio</a:t>
            </a:r>
            <a:r>
              <a:rPr lang="en-AU" sz="1400" dirty="0">
                <a:solidFill>
                  <a:schemeClr val="bg1"/>
                </a:solidFill>
                <a:cs typeface="Segoe UI Light" panose="020B0502040204020203" pitchFamily="34" charset="0"/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24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26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54610" y="28248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771234" y="25663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68079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54610" y="17173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6"/>
          <p:cNvSpPr txBox="1"/>
          <p:nvPr/>
        </p:nvSpPr>
        <p:spPr>
          <a:xfrm>
            <a:off x="2154610" y="28248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2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5" name="CuadroTexto 8"/>
          <p:cNvSpPr txBox="1"/>
          <p:nvPr/>
        </p:nvSpPr>
        <p:spPr>
          <a:xfrm>
            <a:off x="7771234" y="25663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7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8" name="CuadroTexto 6"/>
          <p:cNvSpPr txBox="1"/>
          <p:nvPr/>
        </p:nvSpPr>
        <p:spPr>
          <a:xfrm>
            <a:off x="2154610" y="268079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6"/>
          <p:cNvSpPr txBox="1"/>
          <p:nvPr/>
        </p:nvSpPr>
        <p:spPr>
          <a:xfrm>
            <a:off x="2154610" y="17173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767136" y="1907540"/>
            <a:ext cx="8352928" cy="367240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1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2988498"/>
              </p:ext>
            </p:extLst>
          </p:nvPr>
        </p:nvGraphicFramePr>
        <p:xfrm>
          <a:off x="2055168" y="2699629"/>
          <a:ext cx="7740352" cy="267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</a:t>
                      </a:r>
                      <a:r>
                        <a:rPr lang="en-AU" baseline="0" noProof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              VP08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Teacher are using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different platforms besides the official university learning platform to communicate and work with their students. 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5665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Survey 15 university teachers.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 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of teachers are using platforms others than the official one.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CuadroTexto 31"/>
          <p:cNvSpPr txBox="1"/>
          <p:nvPr/>
        </p:nvSpPr>
        <p:spPr>
          <a:xfrm>
            <a:off x="7671792" y="2191958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1.0</a:t>
            </a:r>
            <a:endParaRPr lang="es-CO" dirty="0"/>
          </a:p>
        </p:txBody>
      </p:sp>
      <p:sp>
        <p:nvSpPr>
          <p:cNvPr id="33" name="CuadroTexto 32"/>
          <p:cNvSpPr txBox="1"/>
          <p:nvPr/>
        </p:nvSpPr>
        <p:spPr>
          <a:xfrm>
            <a:off x="5455139" y="2195573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leadteam</a:t>
            </a:r>
            <a:endParaRPr lang="en-AU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983160" y="209394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367536" y="19272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599784" y="190754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25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27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54610" y="282480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771234" y="25663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154610" y="275280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268079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Rectángulo 2"/>
          <p:cNvSpPr/>
          <p:nvPr/>
        </p:nvSpPr>
        <p:spPr>
          <a:xfrm>
            <a:off x="1938586" y="1530896"/>
            <a:ext cx="8352928" cy="48245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22" name="CuadroTexto 4"/>
          <p:cNvSpPr txBox="1"/>
          <p:nvPr/>
        </p:nvSpPr>
        <p:spPr>
          <a:xfrm>
            <a:off x="7843242" y="182938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 smtClean="0">
                <a:latin typeface="Segoe UI Light" pitchFamily="34" charset="0"/>
              </a:rPr>
              <a:t>3.0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626589" y="18189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54610" y="17173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538986" y="155064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771234" y="153089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graphicFrame>
        <p:nvGraphicFramePr>
          <p:cNvPr id="29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226618" y="2353336"/>
          <a:ext cx="7740352" cy="3747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Revenue Streams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RS03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University Students are willing to pay 1€ per year in order to get the premium version (features they chose they already were willing to pay).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20 students interviews.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100 University Students survey.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A/B testing – create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one page in which the price is 1€ and another for 2€. See the percentage of visitors that clicked in 1€ and 2€.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75% chose 1€ for the features they were willing to pay.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The percentage is higher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for 1€.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26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28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287960" y="330105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904584" y="304264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87960" y="315704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Rectángulo 2"/>
          <p:cNvSpPr/>
          <p:nvPr/>
        </p:nvSpPr>
        <p:spPr>
          <a:xfrm>
            <a:off x="2071936" y="2007147"/>
            <a:ext cx="8352928" cy="396043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22" name="CuadroTexto 4"/>
          <p:cNvSpPr txBox="1"/>
          <p:nvPr/>
        </p:nvSpPr>
        <p:spPr>
          <a:xfrm>
            <a:off x="7976592" y="230563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759939" y="22951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287960" y="219355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672336" y="20268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904584" y="200714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graphicFrame>
        <p:nvGraphicFramePr>
          <p:cNvPr id="29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89171"/>
              </p:ext>
            </p:extLst>
          </p:nvPr>
        </p:nvGraphicFramePr>
        <p:xfrm>
          <a:off x="2359968" y="2829586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Revenue Streams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RS04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University Students are willing pay yearly a fee to access to premium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version.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100 surveys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giving options of yearly fee or fixed initial price (5xyearly fee). 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70%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say they prefer yearly fee.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27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29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1" name="CuadroTexto 7"/>
          <p:cNvSpPr txBox="1"/>
          <p:nvPr/>
        </p:nvSpPr>
        <p:spPr>
          <a:xfrm>
            <a:off x="5327914" y="1673699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3" name="Rectángulo 2"/>
          <p:cNvSpPr/>
          <p:nvPr/>
        </p:nvSpPr>
        <p:spPr>
          <a:xfrm>
            <a:off x="1919536" y="2073051"/>
            <a:ext cx="8352928" cy="345638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586560"/>
              </p:ext>
            </p:extLst>
          </p:nvPr>
        </p:nvGraphicFramePr>
        <p:xfrm>
          <a:off x="2207568" y="2865140"/>
          <a:ext cx="7740352" cy="246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85393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VP09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3483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students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find our MVP user-friendly.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95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20 University Students,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show our MVP, ask if it is easy to learn.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943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of the students responded “yes”.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uadroTexto 4"/>
          <p:cNvSpPr txBox="1"/>
          <p:nvPr/>
        </p:nvSpPr>
        <p:spPr>
          <a:xfrm>
            <a:off x="7824192" y="2371537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7" name="CuadroTexto 5"/>
          <p:cNvSpPr txBox="1"/>
          <p:nvPr/>
        </p:nvSpPr>
        <p:spPr>
          <a:xfrm>
            <a:off x="5607539" y="236108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8" name="CuadroTexto 6"/>
          <p:cNvSpPr txBox="1"/>
          <p:nvPr/>
        </p:nvSpPr>
        <p:spPr>
          <a:xfrm>
            <a:off x="2135560" y="225945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7"/>
          <p:cNvSpPr txBox="1"/>
          <p:nvPr/>
        </p:nvSpPr>
        <p:spPr>
          <a:xfrm>
            <a:off x="5519936" y="209279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0" name="CuadroTexto 8"/>
          <p:cNvSpPr txBox="1"/>
          <p:nvPr/>
        </p:nvSpPr>
        <p:spPr>
          <a:xfrm>
            <a:off x="7752184" y="20730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1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1" name="CuadroTexto 7"/>
          <p:cNvSpPr txBox="1"/>
          <p:nvPr/>
        </p:nvSpPr>
        <p:spPr>
          <a:xfrm>
            <a:off x="5327914" y="1673699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3" name="Rectángulo 2"/>
          <p:cNvSpPr/>
          <p:nvPr/>
        </p:nvSpPr>
        <p:spPr>
          <a:xfrm>
            <a:off x="1919536" y="2073051"/>
            <a:ext cx="8352928" cy="345638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2586560"/>
              </p:ext>
            </p:extLst>
          </p:nvPr>
        </p:nvGraphicFramePr>
        <p:xfrm>
          <a:off x="2207568" y="2865140"/>
          <a:ext cx="7740352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85393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segments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CS01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3483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students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have a lot of group works with different people which have different schedules.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95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Survey 100  and interview 20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U</a:t>
                      </a: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niversity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Students.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943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of the students responded “yes”.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uadroTexto 4"/>
          <p:cNvSpPr txBox="1"/>
          <p:nvPr/>
        </p:nvSpPr>
        <p:spPr>
          <a:xfrm>
            <a:off x="7824192" y="2371537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3.0</a:t>
            </a:r>
            <a:endParaRPr lang="es-CO" dirty="0"/>
          </a:p>
        </p:txBody>
      </p:sp>
      <p:sp>
        <p:nvSpPr>
          <p:cNvPr id="27" name="CuadroTexto 5"/>
          <p:cNvSpPr txBox="1"/>
          <p:nvPr/>
        </p:nvSpPr>
        <p:spPr>
          <a:xfrm>
            <a:off x="5607539" y="236108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leadteam</a:t>
            </a:r>
            <a:endParaRPr lang="en-AU" dirty="0"/>
          </a:p>
        </p:txBody>
      </p:sp>
      <p:sp>
        <p:nvSpPr>
          <p:cNvPr id="28" name="CuadroTexto 6"/>
          <p:cNvSpPr txBox="1"/>
          <p:nvPr/>
        </p:nvSpPr>
        <p:spPr>
          <a:xfrm>
            <a:off x="2135560" y="225945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7"/>
          <p:cNvSpPr txBox="1"/>
          <p:nvPr/>
        </p:nvSpPr>
        <p:spPr>
          <a:xfrm>
            <a:off x="5519936" y="209279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0" name="CuadroTexto 8"/>
          <p:cNvSpPr txBox="1"/>
          <p:nvPr/>
        </p:nvSpPr>
        <p:spPr>
          <a:xfrm>
            <a:off x="7752184" y="20730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28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30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1" name="CuadroTexto 7"/>
          <p:cNvSpPr txBox="1"/>
          <p:nvPr/>
        </p:nvSpPr>
        <p:spPr>
          <a:xfrm>
            <a:off x="5327914" y="1673699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3" name="Rectángulo 2"/>
          <p:cNvSpPr/>
          <p:nvPr/>
        </p:nvSpPr>
        <p:spPr>
          <a:xfrm>
            <a:off x="1919536" y="2073050"/>
            <a:ext cx="8352928" cy="370877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586560"/>
              </p:ext>
            </p:extLst>
          </p:nvPr>
        </p:nvGraphicFramePr>
        <p:xfrm>
          <a:off x="2207568" y="2865140"/>
          <a:ext cx="7740352" cy="274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85393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VP10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3483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students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struggle in communicating with their University – poor integration. 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95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20 University Students,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from a scale from 1 (terrible) to 10 (very good), how do they feel regarding this communication.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943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of the students responded 5 or below. 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uadroTexto 4"/>
          <p:cNvSpPr txBox="1"/>
          <p:nvPr/>
        </p:nvSpPr>
        <p:spPr>
          <a:xfrm>
            <a:off x="7824192" y="2371537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7" name="CuadroTexto 5"/>
          <p:cNvSpPr txBox="1"/>
          <p:nvPr/>
        </p:nvSpPr>
        <p:spPr>
          <a:xfrm>
            <a:off x="5607539" y="236108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8" name="CuadroTexto 6"/>
          <p:cNvSpPr txBox="1"/>
          <p:nvPr/>
        </p:nvSpPr>
        <p:spPr>
          <a:xfrm>
            <a:off x="2135560" y="225945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7"/>
          <p:cNvSpPr txBox="1"/>
          <p:nvPr/>
        </p:nvSpPr>
        <p:spPr>
          <a:xfrm>
            <a:off x="5519936" y="209279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0" name="CuadroTexto 8"/>
          <p:cNvSpPr txBox="1"/>
          <p:nvPr/>
        </p:nvSpPr>
        <p:spPr>
          <a:xfrm>
            <a:off x="7752184" y="20730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29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31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1" name="CuadroTexto 7"/>
          <p:cNvSpPr txBox="1"/>
          <p:nvPr/>
        </p:nvSpPr>
        <p:spPr>
          <a:xfrm>
            <a:off x="5327914" y="1673699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3" name="Rectángulo 2"/>
          <p:cNvSpPr/>
          <p:nvPr/>
        </p:nvSpPr>
        <p:spPr>
          <a:xfrm>
            <a:off x="1905468" y="1651020"/>
            <a:ext cx="8352928" cy="45387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586560"/>
              </p:ext>
            </p:extLst>
          </p:nvPr>
        </p:nvGraphicFramePr>
        <p:xfrm>
          <a:off x="2193500" y="2443109"/>
          <a:ext cx="7740352" cy="351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85393"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US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Segoe UI Light" pitchFamily="34" charset="0"/>
                        </a:rPr>
                        <a:t>Code:                        </a:t>
                      </a:r>
                      <a:r>
                        <a:rPr lang="en-US" noProof="0" dirty="0" smtClean="0">
                          <a:latin typeface="Segoe UI Light" pitchFamily="34" charset="0"/>
                        </a:rPr>
                        <a:t>VP11</a:t>
                      </a:r>
                      <a:endParaRPr lang="en-US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3483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students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find integration with University valuable because they would be able to:</a:t>
                      </a:r>
                    </a:p>
                    <a:p>
                      <a:pPr algn="ctr"/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Upload directly assignment</a:t>
                      </a:r>
                    </a:p>
                    <a:p>
                      <a:pPr algn="ctr"/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Look at Assignment Description </a:t>
                      </a:r>
                    </a:p>
                    <a:p>
                      <a:pPr algn="ctr"/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Evaluation metrics</a:t>
                      </a:r>
                    </a:p>
                    <a:p>
                      <a:pPr algn="ctr"/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Find team</a:t>
                      </a:r>
                    </a:p>
                    <a:p>
                      <a:pPr algn="ctr"/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Have Class Page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954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Give list of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10 additional features our platform could have from integrating with University – interview 20 students.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9434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These are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our top 5.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uadroTexto 4"/>
          <p:cNvSpPr txBox="1"/>
          <p:nvPr/>
        </p:nvSpPr>
        <p:spPr>
          <a:xfrm>
            <a:off x="7810124" y="194950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7" name="CuadroTexto 5"/>
          <p:cNvSpPr txBox="1"/>
          <p:nvPr/>
        </p:nvSpPr>
        <p:spPr>
          <a:xfrm>
            <a:off x="5593471" y="1939053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8" name="CuadroTexto 6"/>
          <p:cNvSpPr txBox="1"/>
          <p:nvPr/>
        </p:nvSpPr>
        <p:spPr>
          <a:xfrm>
            <a:off x="2121492" y="18374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7"/>
          <p:cNvSpPr txBox="1"/>
          <p:nvPr/>
        </p:nvSpPr>
        <p:spPr>
          <a:xfrm>
            <a:off x="5505868" y="167076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0" name="CuadroTexto 8"/>
          <p:cNvSpPr txBox="1"/>
          <p:nvPr/>
        </p:nvSpPr>
        <p:spPr>
          <a:xfrm>
            <a:off x="7738116" y="165102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30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32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287960" y="330105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904584" y="304264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287960" y="322905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87960" y="315704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Rectángulo 2"/>
          <p:cNvSpPr/>
          <p:nvPr/>
        </p:nvSpPr>
        <p:spPr>
          <a:xfrm>
            <a:off x="2071936" y="2007147"/>
            <a:ext cx="8352928" cy="396043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22" name="CuadroTexto 4"/>
          <p:cNvSpPr txBox="1"/>
          <p:nvPr/>
        </p:nvSpPr>
        <p:spPr>
          <a:xfrm>
            <a:off x="7976592" y="230563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759939" y="22951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287960" y="219355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672336" y="202689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904584" y="200714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graphicFrame>
        <p:nvGraphicFramePr>
          <p:cNvPr id="29" name="Tabela 4"/>
          <p:cNvGraphicFramePr>
            <a:graphicFrameLocks noGrp="1"/>
          </p:cNvGraphicFramePr>
          <p:nvPr>
            <p:extLst/>
          </p:nvPr>
        </p:nvGraphicFramePr>
        <p:xfrm>
          <a:off x="2359968" y="2829586"/>
          <a:ext cx="7740352" cy="28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91352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Revenue Streams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RS05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8379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After seeing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our video, 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Students are willing pay a 1.5€ yearly fee to access to premium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version.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06533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interviews to university 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students after showing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the video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6846">
                <a:tc>
                  <a:txBody>
                    <a:bodyPr/>
                    <a:lstStyle/>
                    <a:p>
                      <a:r>
                        <a:rPr lang="en-US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US" noProof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70%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 say they would pay 1.5</a:t>
                      </a:r>
                      <a:r>
                        <a:rPr lang="en-US" sz="18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€</a:t>
                      </a:r>
                      <a:r>
                        <a:rPr lang="en-US" sz="1800" kern="12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30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31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33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1" name="CuadroTexto 7"/>
          <p:cNvSpPr txBox="1"/>
          <p:nvPr/>
        </p:nvSpPr>
        <p:spPr>
          <a:xfrm>
            <a:off x="5327914" y="1673699"/>
            <a:ext cx="268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3" name="Rectángulo 2"/>
          <p:cNvSpPr/>
          <p:nvPr/>
        </p:nvSpPr>
        <p:spPr>
          <a:xfrm>
            <a:off x="1919536" y="2073051"/>
            <a:ext cx="8352928" cy="345638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2298812"/>
              </p:ext>
            </p:extLst>
          </p:nvPr>
        </p:nvGraphicFramePr>
        <p:xfrm>
          <a:off x="2207568" y="2865140"/>
          <a:ext cx="7740352" cy="246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385393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VP12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3483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students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find our MVP professional enough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95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8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 </a:t>
                      </a: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Students,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show our MVP, ask if it is professional enough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943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of the students responded “yes”.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CuadroTexto 4"/>
          <p:cNvSpPr txBox="1"/>
          <p:nvPr/>
        </p:nvSpPr>
        <p:spPr>
          <a:xfrm>
            <a:off x="7824192" y="2371537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7" name="CuadroTexto 5"/>
          <p:cNvSpPr txBox="1"/>
          <p:nvPr/>
        </p:nvSpPr>
        <p:spPr>
          <a:xfrm>
            <a:off x="5607539" y="236108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8" name="CuadroTexto 6"/>
          <p:cNvSpPr txBox="1"/>
          <p:nvPr/>
        </p:nvSpPr>
        <p:spPr>
          <a:xfrm>
            <a:off x="2135560" y="225945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9" name="CuadroTexto 7"/>
          <p:cNvSpPr txBox="1"/>
          <p:nvPr/>
        </p:nvSpPr>
        <p:spPr>
          <a:xfrm>
            <a:off x="5519936" y="209279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30" name="CuadroTexto 8"/>
          <p:cNvSpPr txBox="1"/>
          <p:nvPr/>
        </p:nvSpPr>
        <p:spPr>
          <a:xfrm>
            <a:off x="7752184" y="20730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27081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-40944" y="1691211"/>
            <a:ext cx="12232944" cy="3099459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-40944" y="1822742"/>
            <a:ext cx="12192000" cy="44663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Subtitle subtitle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 rot="5400000">
            <a:off x="-674277" y="2754723"/>
            <a:ext cx="2610866" cy="1099887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515100"/>
            <a:ext cx="504324" cy="30262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34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1012996" y="2207163"/>
            <a:ext cx="119452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Priorities</a:t>
            </a:r>
            <a:endParaRPr lang="en-AU" sz="88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Triángulo rectángulo 30"/>
          <p:cNvSpPr/>
          <p:nvPr/>
        </p:nvSpPr>
        <p:spPr>
          <a:xfrm rot="16200000">
            <a:off x="10244030" y="2825275"/>
            <a:ext cx="2610866" cy="1099887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368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0" y="-43161"/>
            <a:ext cx="12192000" cy="309862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riángulo rectángulo 2"/>
          <p:cNvSpPr/>
          <p:nvPr/>
        </p:nvSpPr>
        <p:spPr>
          <a:xfrm rot="10800000">
            <a:off x="0" y="-43165"/>
            <a:ext cx="12192000" cy="30986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4242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35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190156" y="1167035"/>
          <a:ext cx="5760640" cy="48777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</a:tblGrid>
              <a:tr h="894018">
                <a:tc>
                  <a:txBody>
                    <a:bodyPr/>
                    <a:lstStyle/>
                    <a:p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H30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H13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H20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3541">
                <a:tc>
                  <a:txBody>
                    <a:bodyPr/>
                    <a:lstStyle/>
                    <a:p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H16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H4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</a:t>
                      </a: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H9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H7         </a:t>
                      </a:r>
                      <a:r>
                        <a:rPr lang="pt-PT" sz="1400" b="1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H29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</a:t>
                      </a: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  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baseline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</a:t>
                      </a: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H26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3541">
                <a:tc>
                  <a:txBody>
                    <a:bodyPr/>
                    <a:lstStyle/>
                    <a:p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H17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H5         H18</a:t>
                      </a:r>
                      <a:endParaRPr lang="pt-PT" sz="1400" b="1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H21       </a:t>
                      </a:r>
                      <a:r>
                        <a:rPr lang="pt-PT" sz="1400" b="1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</a:t>
                      </a:r>
                      <a:r>
                        <a:rPr lang="pt-PT" sz="1400" b="1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  H8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H19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3541">
                <a:tc>
                  <a:txBody>
                    <a:bodyPr/>
                    <a:lstStyle/>
                    <a:p>
                      <a:endParaRPr lang="pt-PT" sz="1400" b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H14        H24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</a:t>
                      </a:r>
                      <a:endParaRPr lang="en-US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H12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H11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             H15</a:t>
                      </a:r>
                      <a:endParaRPr lang="pt-PT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H10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H31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H23</a:t>
                      </a:r>
                      <a:endParaRPr lang="pt-PT" sz="1400" b="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51957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43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0" y="-43161"/>
            <a:ext cx="12192000" cy="309862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riángulo rectángulo 2"/>
          <p:cNvSpPr/>
          <p:nvPr/>
        </p:nvSpPr>
        <p:spPr>
          <a:xfrm rot="10800000">
            <a:off x="0" y="-43165"/>
            <a:ext cx="12192000" cy="30986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2603"/>
            <a:ext cx="308811" cy="365125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36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/>
          <a:srcRect b="547"/>
          <a:stretch/>
        </p:blipFill>
        <p:spPr>
          <a:xfrm>
            <a:off x="6122337" y="3294702"/>
            <a:ext cx="6028719" cy="28551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 cstate="print"/>
          <a:srcRect t="4862" b="7487"/>
          <a:stretch/>
        </p:blipFill>
        <p:spPr>
          <a:xfrm>
            <a:off x="142832" y="3294702"/>
            <a:ext cx="5979505" cy="285519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67583" y="3380148"/>
            <a:ext cx="1287767" cy="57191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4313" y="3380148"/>
            <a:ext cx="705401" cy="96148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607" y="3383133"/>
            <a:ext cx="2091596" cy="211360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9" cstate="print"/>
          <a:srcRect r="17141"/>
          <a:stretch/>
        </p:blipFill>
        <p:spPr>
          <a:xfrm>
            <a:off x="5295711" y="3214375"/>
            <a:ext cx="849545" cy="12930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45902" y="628215"/>
            <a:ext cx="7398707" cy="22246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4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2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4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38586" y="1268760"/>
            <a:ext cx="8352928" cy="53829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4803861"/>
              </p:ext>
            </p:extLst>
          </p:nvPr>
        </p:nvGraphicFramePr>
        <p:xfrm>
          <a:off x="2226618" y="2060849"/>
          <a:ext cx="7831782" cy="4325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68"/>
                <a:gridCol w="3257905"/>
                <a:gridCol w="2811409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VP01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University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Students are not completely satisfied with team works because they have these problems: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Time consumed to book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Discussion tracking (too many comments that you missed).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Files management (tracking changes and many versions of the same document).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Getting distracted by notifications while doing a group work on Facebook.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Usage of more than one platform.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44698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100  Surveys ranking the problems described from University Students.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20 interviews from University Students.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Each problem is at least 75% ranked in the top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3.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43242" y="156724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26589" y="1556793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54610" y="145516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38986" y="128850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71234" y="126876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3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5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16510" y="251204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7"/>
          <p:cNvSpPr txBox="1"/>
          <p:nvPr/>
        </p:nvSpPr>
        <p:spPr>
          <a:xfrm>
            <a:off x="5500886" y="234538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8" name="CuadroTexto 6"/>
          <p:cNvSpPr txBox="1"/>
          <p:nvPr/>
        </p:nvSpPr>
        <p:spPr>
          <a:xfrm>
            <a:off x="2116510" y="244003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9" name="CuadroTexto 8"/>
          <p:cNvSpPr txBox="1"/>
          <p:nvPr/>
        </p:nvSpPr>
        <p:spPr>
          <a:xfrm>
            <a:off x="7733134" y="225363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0" name="Rectángulo 2"/>
          <p:cNvSpPr/>
          <p:nvPr/>
        </p:nvSpPr>
        <p:spPr>
          <a:xfrm>
            <a:off x="1900486" y="2253630"/>
            <a:ext cx="8352928" cy="338437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1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8414314"/>
              </p:ext>
            </p:extLst>
          </p:nvPr>
        </p:nvGraphicFramePr>
        <p:xfrm>
          <a:off x="2188518" y="3045719"/>
          <a:ext cx="7740352" cy="225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VP02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The most used platforms by students are Moodle, Facebook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Groups and Google Drive/Dropbox.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5665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Survey University Students with 10 possible different tools and choose the 5 they use the most.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 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of the students named those 3 in the top 5.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uadroTexto 4"/>
          <p:cNvSpPr txBox="1"/>
          <p:nvPr/>
        </p:nvSpPr>
        <p:spPr>
          <a:xfrm>
            <a:off x="7805142" y="255211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2.0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588489" y="2541663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16510" y="244003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500886" y="227337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733134" y="225363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4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6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6"/>
          <p:cNvSpPr txBox="1"/>
          <p:nvPr/>
        </p:nvSpPr>
        <p:spPr>
          <a:xfrm>
            <a:off x="2192710" y="210780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3" name="CuadroTexto 6"/>
          <p:cNvSpPr txBox="1"/>
          <p:nvPr/>
        </p:nvSpPr>
        <p:spPr>
          <a:xfrm>
            <a:off x="2192710" y="203579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18" name="CuadroTexto 8"/>
          <p:cNvSpPr txBox="1"/>
          <p:nvPr/>
        </p:nvSpPr>
        <p:spPr>
          <a:xfrm>
            <a:off x="7809334" y="18493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CuadroTexto 6"/>
          <p:cNvSpPr txBox="1"/>
          <p:nvPr/>
        </p:nvSpPr>
        <p:spPr>
          <a:xfrm>
            <a:off x="2192710" y="203579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0" name="Rectángulo 2"/>
          <p:cNvSpPr/>
          <p:nvPr/>
        </p:nvSpPr>
        <p:spPr>
          <a:xfrm>
            <a:off x="1976686" y="1777379"/>
            <a:ext cx="8352928" cy="424359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1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3903508"/>
              </p:ext>
            </p:extLst>
          </p:nvPr>
        </p:nvGraphicFramePr>
        <p:xfrm>
          <a:off x="2264718" y="2569468"/>
          <a:ext cx="7740352" cy="323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VP03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The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main functions University Students use on Facebook Groups are finding people, chatting (discussions and meeting scheduling) and sending files. However, Facebook is not customized to do this kind of tasks.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37808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20 interviews to University Students asking (1) for what purposes they use Facebook, regarding team work, and (2) if they believe it is suits the needs.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1st part: 50% use Facebook mainly for those functions.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2nd part: 50% said “no”.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uadroTexto 4"/>
          <p:cNvSpPr txBox="1"/>
          <p:nvPr/>
        </p:nvSpPr>
        <p:spPr>
          <a:xfrm>
            <a:off x="7881342" y="2075865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25" name="CuadroTexto 5"/>
          <p:cNvSpPr txBox="1"/>
          <p:nvPr/>
        </p:nvSpPr>
        <p:spPr>
          <a:xfrm>
            <a:off x="5664689" y="2065412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6" name="CuadroTexto 6"/>
          <p:cNvSpPr txBox="1"/>
          <p:nvPr/>
        </p:nvSpPr>
        <p:spPr>
          <a:xfrm>
            <a:off x="2192710" y="196378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7" name="CuadroTexto 7"/>
          <p:cNvSpPr txBox="1"/>
          <p:nvPr/>
        </p:nvSpPr>
        <p:spPr>
          <a:xfrm>
            <a:off x="5577086" y="179712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CuadroTexto 8"/>
          <p:cNvSpPr txBox="1"/>
          <p:nvPr/>
        </p:nvSpPr>
        <p:spPr>
          <a:xfrm>
            <a:off x="7809334" y="177738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5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7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95736" y="1848644"/>
            <a:ext cx="8352928" cy="41764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6012364"/>
              </p:ext>
            </p:extLst>
          </p:nvPr>
        </p:nvGraphicFramePr>
        <p:xfrm>
          <a:off x="2283768" y="2640733"/>
          <a:ext cx="7740352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Value proposition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VP04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The main problems with the current platform for the Universities are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that i</a:t>
                      </a:r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 is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not efficient for communication with students and is not user friendly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24096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12 teachers – open question about the main 4 problems.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75% agreed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that they have these 2 problems between the main 4.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900392" y="2147130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1.0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83739" y="2136677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11760" y="203505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96136" y="18683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28384" y="184864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6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8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2014786" y="1867693"/>
            <a:ext cx="8352928" cy="403244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9861055"/>
              </p:ext>
            </p:extLst>
          </p:nvPr>
        </p:nvGraphicFramePr>
        <p:xfrm>
          <a:off x="2302818" y="2659782"/>
          <a:ext cx="7740352" cy="308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segments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latin typeface="Segoe UI Light" pitchFamily="34" charset="0"/>
                        </a:rPr>
                        <a:t>Code:                        CS02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It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is an objective of the University to improve students’ group work efficiency and overall satisfaction of the current interface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53784">
                <a:tc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Católica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IT department and do 10 surveys to Universities based on the information we got.</a:t>
                      </a:r>
                      <a:endParaRPr lang="en-AU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60% said “yes”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919442" y="216617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Segoe UI Light" pitchFamily="34" charset="0"/>
              </a:rPr>
              <a:t>2.0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702789" y="215572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230810" y="205410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615186" y="18874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847434" y="18676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-43162"/>
            <a:ext cx="12192000" cy="1128363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9905759" y="51706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9829656" y="4908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9789628" y="844097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621809" y="-52132"/>
            <a:ext cx="1194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Hypothesis 7</a:t>
            </a:r>
            <a:endParaRPr lang="en-AU" sz="7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riángulo rectángulo 2"/>
          <p:cNvSpPr/>
          <p:nvPr/>
        </p:nvSpPr>
        <p:spPr>
          <a:xfrm>
            <a:off x="52787" y="51706"/>
            <a:ext cx="975913" cy="974135"/>
          </a:xfrm>
          <a:prstGeom prst="rtTriangle">
            <a:avLst/>
          </a:prstGeom>
          <a:solidFill>
            <a:schemeClr val="tx1">
              <a:lumMod val="75000"/>
              <a:lumOff val="2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8126" y="6457950"/>
            <a:ext cx="561474" cy="359778"/>
          </a:xfrm>
        </p:spPr>
        <p:txBody>
          <a:bodyPr/>
          <a:lstStyle/>
          <a:p>
            <a:fld id="{5008C5CD-B149-4B40-B694-20E692CA0C4A}" type="slidenum">
              <a:rPr lang="en-AU" sz="180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pPr/>
              <a:t>9</a:t>
            </a:fld>
            <a:endParaRPr lang="en-AU" sz="1800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990" y="6149894"/>
            <a:ext cx="684066" cy="667834"/>
          </a:xfrm>
          <a:prstGeom prst="rect">
            <a:avLst/>
          </a:prstGeom>
        </p:spPr>
      </p:pic>
      <p:cxnSp>
        <p:nvCxnSpPr>
          <p:cNvPr id="23" name="Conector recto de flecha 14"/>
          <p:cNvCxnSpPr/>
          <p:nvPr/>
        </p:nvCxnSpPr>
        <p:spPr>
          <a:xfrm flipV="1">
            <a:off x="9982056" y="643282"/>
            <a:ext cx="2002971" cy="185782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2"/>
          <p:cNvSpPr/>
          <p:nvPr/>
        </p:nvSpPr>
        <p:spPr>
          <a:xfrm>
            <a:off x="1957636" y="2077243"/>
            <a:ext cx="8352928" cy="3960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2464937"/>
              </p:ext>
            </p:extLst>
          </p:nvPr>
        </p:nvGraphicFramePr>
        <p:xfrm>
          <a:off x="2245668" y="2869332"/>
          <a:ext cx="7740352" cy="285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93"/>
                <a:gridCol w="3219871"/>
                <a:gridCol w="2778588"/>
              </a:tblGrid>
              <a:tr h="249720"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Component:  Customer Relationships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Segoe UI Light" pitchFamily="34" charset="0"/>
                        </a:rPr>
                        <a:t>Code:      </a:t>
                      </a:r>
                      <a:r>
                        <a:rPr lang="en-AU" baseline="0" noProof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en-AU" noProof="0" dirty="0" smtClean="0">
                          <a:latin typeface="Segoe UI Light" pitchFamily="34" charset="0"/>
                        </a:rPr>
                        <a:t>                 CR01</a:t>
                      </a:r>
                      <a:endParaRPr lang="en-AU" noProof="0" dirty="0"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79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Hypothesis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Online</a:t>
                      </a:r>
                      <a:r>
                        <a:rPr lang="en-US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support is sufficient to maintain this kind of platforms.</a:t>
                      </a:r>
                      <a:endParaRPr lang="en-US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5378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Test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Interview </a:t>
                      </a:r>
                      <a:r>
                        <a:rPr lang="en-AU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Católica</a:t>
                      </a:r>
                      <a:r>
                        <a:rPr lang="en-AU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 IT department and do 10 surveys to Universities based on the information we got.</a:t>
                      </a:r>
                      <a:endParaRPr lang="en-AU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5010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Validation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 Light" pitchFamily="34" charset="0"/>
                        </a:rPr>
                        <a:t>60% says “yes”.</a:t>
                      </a:r>
                      <a:endParaRPr lang="en-AU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 Light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adroTexto 4"/>
          <p:cNvSpPr txBox="1"/>
          <p:nvPr/>
        </p:nvSpPr>
        <p:spPr>
          <a:xfrm>
            <a:off x="7862292" y="2375729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Segoe UI Light" pitchFamily="34" charset="0"/>
              </a:rPr>
              <a:t>2</a:t>
            </a:r>
            <a:r>
              <a:rPr lang="es-CO" dirty="0" smtClean="0">
                <a:latin typeface="Segoe UI Light" pitchFamily="34" charset="0"/>
              </a:rPr>
              <a:t>.0</a:t>
            </a:r>
            <a:endParaRPr lang="es-CO" dirty="0">
              <a:latin typeface="Segoe UI Light" pitchFamily="34" charset="0"/>
            </a:endParaRPr>
          </a:p>
        </p:txBody>
      </p:sp>
      <p:sp>
        <p:nvSpPr>
          <p:cNvPr id="19" name="CuadroTexto 5"/>
          <p:cNvSpPr txBox="1"/>
          <p:nvPr/>
        </p:nvSpPr>
        <p:spPr>
          <a:xfrm>
            <a:off x="5645639" y="2365276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Segoe UI Light" pitchFamily="34" charset="0"/>
              </a:rPr>
              <a:t>leadteam</a:t>
            </a:r>
            <a:endParaRPr lang="en-AU" dirty="0">
              <a:latin typeface="Segoe UI Light" pitchFamily="34" charset="0"/>
            </a:endParaRPr>
          </a:p>
        </p:txBody>
      </p:sp>
      <p:sp>
        <p:nvSpPr>
          <p:cNvPr id="20" name="CuadroTexto 6"/>
          <p:cNvSpPr txBox="1"/>
          <p:nvPr/>
        </p:nvSpPr>
        <p:spPr>
          <a:xfrm>
            <a:off x="2173660" y="226365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Hypothesis Form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21" name="CuadroTexto 7"/>
          <p:cNvSpPr txBox="1"/>
          <p:nvPr/>
        </p:nvSpPr>
        <p:spPr>
          <a:xfrm>
            <a:off x="5558036" y="209699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Model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2" name="CuadroTexto 8"/>
          <p:cNvSpPr txBox="1"/>
          <p:nvPr/>
        </p:nvSpPr>
        <p:spPr>
          <a:xfrm>
            <a:off x="7790284" y="207724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</a:rPr>
              <a:t>Versio</a:t>
            </a:r>
            <a:r>
              <a:rPr lang="en-AU" sz="14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="" xmlns:p14="http://schemas.microsoft.com/office/powerpoint/2010/main" val="5038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2214</Words>
  <Application>Microsoft Office PowerPoint</Application>
  <PresentationFormat>Personalizados</PresentationFormat>
  <Paragraphs>628</Paragraphs>
  <Slides>36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36</vt:i4>
      </vt:variant>
    </vt:vector>
  </HeadingPairs>
  <TitlesOfParts>
    <vt:vector size="37" baseType="lpstr">
      <vt:lpstr>Tema de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 Chacón</dc:creator>
  <cp:lastModifiedBy>Ana Bianchi de Aguiar</cp:lastModifiedBy>
  <cp:revision>45</cp:revision>
  <dcterms:created xsi:type="dcterms:W3CDTF">2014-04-24T16:20:27Z</dcterms:created>
  <dcterms:modified xsi:type="dcterms:W3CDTF">2014-06-12T18:47:53Z</dcterms:modified>
</cp:coreProperties>
</file>