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1" r:id="rId4"/>
    <p:sldId id="257" r:id="rId5"/>
    <p:sldId id="263" r:id="rId6"/>
    <p:sldId id="262" r:id="rId7"/>
    <p:sldId id="264" r:id="rId8"/>
    <p:sldId id="259" r:id="rId9"/>
    <p:sldId id="268" r:id="rId10"/>
    <p:sldId id="265" r:id="rId11"/>
    <p:sldId id="266" r:id="rId12"/>
    <p:sldId id="267" r:id="rId13"/>
    <p:sldId id="269" r:id="rId14"/>
    <p:sldId id="270" r:id="rId15"/>
    <p:sldId id="271" r:id="rId16"/>
    <p:sldId id="260" r:id="rId1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E23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7" d="100"/>
          <a:sy n="67" d="100"/>
        </p:scale>
        <p:origin x="-864" y="-23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a%20Bianchi\Desktop\Interviews\Analys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a%20Bianchi\Desktop\Interviews\Analys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na%20Bianchi\Desktop\Interviews\Analys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na%20Bianchi\Desktop\Interviews\Analy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PT"/>
  <c:style val="8"/>
  <c:pivotSource>
    <c:name>[Analyse.xlsx]Facebook App!Tabela dinâmica1</c:name>
    <c:fmtId val="7"/>
  </c:pivotSource>
  <c:chart>
    <c:title>
      <c:tx>
        <c:rich>
          <a:bodyPr/>
          <a:lstStyle/>
          <a:p>
            <a:pPr>
              <a:defRPr/>
            </a:pPr>
            <a:r>
              <a:rPr lang="en-US" sz="2000" dirty="0">
                <a:latin typeface="Segoe UI Light" pitchFamily="34" charset="0"/>
              </a:rPr>
              <a:t>Rating </a:t>
            </a:r>
            <a:r>
              <a:rPr lang="en-US" sz="2000" dirty="0" err="1">
                <a:latin typeface="Segoe UI Light" pitchFamily="34" charset="0"/>
              </a:rPr>
              <a:t>Facebook</a:t>
            </a:r>
            <a:r>
              <a:rPr lang="en-US" sz="2000" dirty="0">
                <a:latin typeface="Segoe UI Light" pitchFamily="34" charset="0"/>
              </a:rPr>
              <a:t> App – from 1 to 5</a:t>
            </a:r>
          </a:p>
        </c:rich>
      </c:tx>
      <c:layout>
        <c:manualLayout>
          <c:xMode val="edge"/>
          <c:yMode val="edge"/>
          <c:x val="0.12328349753094031"/>
          <c:y val="0"/>
        </c:manualLayout>
      </c:layout>
    </c:title>
    <c:pivotFmts>
      <c:pivotFmt>
        <c:idx val="0"/>
        <c:marker>
          <c:symbol val="none"/>
        </c:marker>
      </c:pivotFmt>
      <c:pivotFmt>
        <c:idx val="1"/>
        <c:marker>
          <c:symbol val="none"/>
        </c:marker>
      </c:pivotFmt>
    </c:pivotFmts>
    <c:view3D>
      <c:rotX val="10"/>
      <c:rotY val="10"/>
      <c:perspective val="30"/>
    </c:view3D>
    <c:plotArea>
      <c:layout/>
      <c:bar3DChart>
        <c:barDir val="col"/>
        <c:grouping val="clustered"/>
        <c:ser>
          <c:idx val="0"/>
          <c:order val="0"/>
          <c:tx>
            <c:strRef>
              <c:f>'Facebook App'!$B$3</c:f>
              <c:strCache>
                <c:ptCount val="1"/>
                <c:pt idx="0">
                  <c:v>Total</c:v>
                </c:pt>
              </c:strCache>
            </c:strRef>
          </c:tx>
          <c:cat>
            <c:strRef>
              <c:f>'Facebook App'!$A$4:$A$10</c:f>
              <c:strCache>
                <c:ptCount val="6"/>
                <c:pt idx="0">
                  <c:v>1</c:v>
                </c:pt>
                <c:pt idx="1">
                  <c:v>2</c:v>
                </c:pt>
                <c:pt idx="2">
                  <c:v>3</c:v>
                </c:pt>
                <c:pt idx="3">
                  <c:v>3,5</c:v>
                </c:pt>
                <c:pt idx="4">
                  <c:v>4</c:v>
                </c:pt>
                <c:pt idx="5">
                  <c:v>5</c:v>
                </c:pt>
              </c:strCache>
            </c:strRef>
          </c:cat>
          <c:val>
            <c:numRef>
              <c:f>'Facebook App'!$B$4:$B$10</c:f>
              <c:numCache>
                <c:formatCode>General</c:formatCode>
                <c:ptCount val="6"/>
                <c:pt idx="0">
                  <c:v>1</c:v>
                </c:pt>
                <c:pt idx="1">
                  <c:v>1</c:v>
                </c:pt>
                <c:pt idx="2">
                  <c:v>2</c:v>
                </c:pt>
                <c:pt idx="3">
                  <c:v>1</c:v>
                </c:pt>
                <c:pt idx="4">
                  <c:v>8</c:v>
                </c:pt>
                <c:pt idx="5">
                  <c:v>7</c:v>
                </c:pt>
              </c:numCache>
            </c:numRef>
          </c:val>
        </c:ser>
        <c:shape val="cylinder"/>
        <c:axId val="44673280"/>
        <c:axId val="71502080"/>
        <c:axId val="0"/>
      </c:bar3DChart>
      <c:catAx>
        <c:axId val="44673280"/>
        <c:scaling>
          <c:orientation val="minMax"/>
        </c:scaling>
        <c:axPos val="b"/>
        <c:tickLblPos val="nextTo"/>
        <c:crossAx val="71502080"/>
        <c:crosses val="autoZero"/>
        <c:auto val="1"/>
        <c:lblAlgn val="ctr"/>
        <c:lblOffset val="100"/>
      </c:catAx>
      <c:valAx>
        <c:axId val="71502080"/>
        <c:scaling>
          <c:orientation val="minMax"/>
        </c:scaling>
        <c:axPos val="l"/>
        <c:majorGridlines/>
        <c:numFmt formatCode="General" sourceLinked="1"/>
        <c:tickLblPos val="nextTo"/>
        <c:crossAx val="44673280"/>
        <c:crosses val="autoZero"/>
        <c:crossBetween val="between"/>
      </c:valAx>
    </c:plotArea>
    <c:plotVisOnly val="1"/>
  </c:chart>
  <c:txPr>
    <a:bodyPr/>
    <a:lstStyle/>
    <a:p>
      <a:pPr>
        <a:defRPr sz="1800"/>
      </a:pPr>
      <a:endParaRPr lang="pt-P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PT"/>
  <c:style val="8"/>
  <c:pivotSource>
    <c:name>[Analyse.xlsx]user-friendly!Tabela dinâmica1</c:name>
    <c:fmtId val="2"/>
  </c:pivotSource>
  <c:chart>
    <c:title>
      <c:tx>
        <c:rich>
          <a:bodyPr/>
          <a:lstStyle/>
          <a:p>
            <a:pPr>
              <a:defRPr/>
            </a:pPr>
            <a:r>
              <a:rPr lang="en-US" sz="1800" dirty="0">
                <a:latin typeface="Segoe UI Light" pitchFamily="34" charset="0"/>
              </a:rPr>
              <a:t>Is it user-friendly and easy to learn?</a:t>
            </a:r>
          </a:p>
        </c:rich>
      </c:tx>
      <c:layout/>
    </c:title>
    <c:pivotFmts>
      <c:pivotFmt>
        <c:idx val="0"/>
        <c:marker>
          <c:symbol val="none"/>
        </c:marker>
      </c:pivotFmt>
      <c:pivotFmt>
        <c:idx val="1"/>
        <c:marker>
          <c:symbol val="none"/>
        </c:marker>
      </c:pivotFmt>
    </c:pivotFmts>
    <c:plotArea>
      <c:layout/>
      <c:doughnutChart>
        <c:varyColors val="1"/>
        <c:ser>
          <c:idx val="0"/>
          <c:order val="0"/>
          <c:tx>
            <c:strRef>
              <c:f>'user-friendly'!$B$3</c:f>
              <c:strCache>
                <c:ptCount val="1"/>
                <c:pt idx="0">
                  <c:v>Total</c:v>
                </c:pt>
              </c:strCache>
            </c:strRef>
          </c:tx>
          <c:cat>
            <c:strRef>
              <c:f>'user-friendly'!$A$4:$A$6</c:f>
              <c:strCache>
                <c:ptCount val="2"/>
                <c:pt idx="0">
                  <c:v>No</c:v>
                </c:pt>
                <c:pt idx="1">
                  <c:v>Yes</c:v>
                </c:pt>
              </c:strCache>
            </c:strRef>
          </c:cat>
          <c:val>
            <c:numRef>
              <c:f>'user-friendly'!$B$4:$B$6</c:f>
              <c:numCache>
                <c:formatCode>General</c:formatCode>
                <c:ptCount val="2"/>
                <c:pt idx="0">
                  <c:v>1</c:v>
                </c:pt>
                <c:pt idx="1">
                  <c:v>19</c:v>
                </c:pt>
              </c:numCache>
            </c:numRef>
          </c:val>
        </c:ser>
        <c:firstSliceAng val="0"/>
        <c:holeSize val="50"/>
      </c:doughnutChart>
    </c:plotArea>
    <c:legend>
      <c:legendPos val="r"/>
      <c:layout/>
    </c:legend>
    <c:plotVisOnly val="1"/>
  </c:chart>
  <c:txPr>
    <a:bodyPr/>
    <a:lstStyle/>
    <a:p>
      <a:pPr>
        <a:defRPr sz="1800"/>
      </a:pPr>
      <a:endParaRPr lang="pt-P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PT"/>
  <c:style val="13"/>
  <c:pivotSource>
    <c:name>[Analyse.xlsx]TeachersStudents!Tabela dinâmica2</c:name>
    <c:fmtId val="2"/>
  </c:pivotSource>
  <c:chart>
    <c:title>
      <c:tx>
        <c:rich>
          <a:bodyPr/>
          <a:lstStyle/>
          <a:p>
            <a:pPr>
              <a:defRPr/>
            </a:pPr>
            <a:r>
              <a:rPr lang="en-US" sz="2400" dirty="0" smtClean="0">
                <a:latin typeface="Segoe UI Light" pitchFamily="34" charset="0"/>
              </a:rPr>
              <a:t>Rating</a:t>
            </a:r>
            <a:r>
              <a:rPr lang="en-US" sz="2400" baseline="0" dirty="0" smtClean="0">
                <a:latin typeface="Segoe UI Light" pitchFamily="34" charset="0"/>
              </a:rPr>
              <a:t> communication between teachers and students</a:t>
            </a:r>
            <a:endParaRPr lang="en-US" sz="2400" dirty="0">
              <a:latin typeface="Segoe UI Light" pitchFamily="34" charset="0"/>
            </a:endParaRPr>
          </a:p>
        </c:rich>
      </c:tx>
      <c:layout/>
    </c:title>
    <c:pivotFmts>
      <c:pivotFmt>
        <c:idx val="0"/>
        <c:marker>
          <c:symbol val="none"/>
        </c:marker>
      </c:pivotFmt>
      <c:pivotFmt>
        <c:idx val="1"/>
        <c:marker>
          <c:symbol val="none"/>
        </c:marker>
      </c:pivotFmt>
    </c:pivotFmts>
    <c:view3D>
      <c:rAngAx val="1"/>
    </c:view3D>
    <c:plotArea>
      <c:layout/>
      <c:bar3DChart>
        <c:barDir val="col"/>
        <c:grouping val="clustered"/>
        <c:ser>
          <c:idx val="0"/>
          <c:order val="0"/>
          <c:tx>
            <c:strRef>
              <c:f>TeachersStudents!$B$3</c:f>
              <c:strCache>
                <c:ptCount val="1"/>
                <c:pt idx="0">
                  <c:v>Total</c:v>
                </c:pt>
              </c:strCache>
            </c:strRef>
          </c:tx>
          <c:cat>
            <c:strRef>
              <c:f>TeachersStudents!$A$4:$A$12</c:f>
              <c:strCache>
                <c:ptCount val="8"/>
                <c:pt idx="0">
                  <c:v>3</c:v>
                </c:pt>
                <c:pt idx="1">
                  <c:v>4</c:v>
                </c:pt>
                <c:pt idx="2">
                  <c:v>5</c:v>
                </c:pt>
                <c:pt idx="3">
                  <c:v>6</c:v>
                </c:pt>
                <c:pt idx="4">
                  <c:v>7</c:v>
                </c:pt>
                <c:pt idx="5">
                  <c:v>8</c:v>
                </c:pt>
                <c:pt idx="6">
                  <c:v>9</c:v>
                </c:pt>
                <c:pt idx="7">
                  <c:v>10</c:v>
                </c:pt>
              </c:strCache>
            </c:strRef>
          </c:cat>
          <c:val>
            <c:numRef>
              <c:f>TeachersStudents!$B$4:$B$12</c:f>
              <c:numCache>
                <c:formatCode>General</c:formatCode>
                <c:ptCount val="8"/>
                <c:pt idx="0">
                  <c:v>2</c:v>
                </c:pt>
                <c:pt idx="1">
                  <c:v>1</c:v>
                </c:pt>
                <c:pt idx="2">
                  <c:v>2</c:v>
                </c:pt>
                <c:pt idx="3">
                  <c:v>6</c:v>
                </c:pt>
                <c:pt idx="4">
                  <c:v>3</c:v>
                </c:pt>
                <c:pt idx="5">
                  <c:v>3</c:v>
                </c:pt>
                <c:pt idx="6">
                  <c:v>2</c:v>
                </c:pt>
                <c:pt idx="7">
                  <c:v>1</c:v>
                </c:pt>
              </c:numCache>
            </c:numRef>
          </c:val>
        </c:ser>
        <c:shape val="box"/>
        <c:axId val="140902784"/>
        <c:axId val="141670656"/>
        <c:axId val="0"/>
      </c:bar3DChart>
      <c:catAx>
        <c:axId val="140902784"/>
        <c:scaling>
          <c:orientation val="minMax"/>
        </c:scaling>
        <c:axPos val="b"/>
        <c:tickLblPos val="nextTo"/>
        <c:crossAx val="141670656"/>
        <c:crosses val="autoZero"/>
        <c:auto val="1"/>
        <c:lblAlgn val="ctr"/>
        <c:lblOffset val="100"/>
      </c:catAx>
      <c:valAx>
        <c:axId val="141670656"/>
        <c:scaling>
          <c:orientation val="minMax"/>
        </c:scaling>
        <c:axPos val="l"/>
        <c:majorGridlines/>
        <c:numFmt formatCode="General" sourceLinked="1"/>
        <c:tickLblPos val="nextTo"/>
        <c:crossAx val="140902784"/>
        <c:crosses val="autoZero"/>
        <c:crossBetween val="between"/>
      </c:valAx>
    </c:plotArea>
    <c:plotVisOnly val="1"/>
  </c:chart>
  <c:txPr>
    <a:bodyPr/>
    <a:lstStyle/>
    <a:p>
      <a:pPr>
        <a:defRPr sz="1800"/>
      </a:pPr>
      <a:endParaRPr lang="pt-P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pt-PT"/>
  <c:chart>
    <c:title>
      <c:tx>
        <c:rich>
          <a:bodyPr/>
          <a:lstStyle/>
          <a:p>
            <a:pPr>
              <a:defRPr/>
            </a:pPr>
            <a:r>
              <a:rPr lang="pt-PT" sz="2400" dirty="0" err="1" smtClean="0">
                <a:latin typeface="Segoe UI Light" pitchFamily="34" charset="0"/>
              </a:rPr>
              <a:t>Valuable</a:t>
            </a:r>
            <a:r>
              <a:rPr lang="pt-PT" sz="2400" baseline="0" dirty="0" smtClean="0">
                <a:latin typeface="Segoe UI Light" pitchFamily="34" charset="0"/>
              </a:rPr>
              <a:t> </a:t>
            </a:r>
            <a:r>
              <a:rPr lang="pt-PT" sz="2400" baseline="0" dirty="0" err="1" smtClean="0">
                <a:latin typeface="Segoe UI Light" pitchFamily="34" charset="0"/>
              </a:rPr>
              <a:t>Features</a:t>
            </a:r>
            <a:endParaRPr lang="pt-PT" sz="2400" dirty="0">
              <a:latin typeface="Segoe UI Light" pitchFamily="34" charset="0"/>
            </a:endParaRPr>
          </a:p>
        </c:rich>
      </c:tx>
      <c:layout/>
    </c:title>
    <c:plotArea>
      <c:layout>
        <c:manualLayout>
          <c:layoutTarget val="inner"/>
          <c:xMode val="edge"/>
          <c:yMode val="edge"/>
          <c:x val="0.12953460304641409"/>
          <c:y val="0.37159479872720813"/>
          <c:w val="0.62197650298617435"/>
          <c:h val="0.62840520127279187"/>
        </c:manualLayout>
      </c:layout>
      <c:doughnutChart>
        <c:varyColors val="1"/>
        <c:ser>
          <c:idx val="0"/>
          <c:order val="0"/>
          <c:dLbls>
            <c:showPercent val="1"/>
            <c:showLeaderLines val="1"/>
          </c:dLbls>
          <c:cat>
            <c:strRef>
              <c:f>'Top 1'!$E$4:$E$14</c:f>
              <c:strCache>
                <c:ptCount val="11"/>
                <c:pt idx="0">
                  <c:v>Automated Calendar and Scheduling </c:v>
                </c:pt>
                <c:pt idx="1">
                  <c:v>Template for planning uploaded by the teacher</c:v>
                </c:pt>
                <c:pt idx="2">
                  <c:v>Subject Page </c:v>
                </c:pt>
                <c:pt idx="3">
                  <c:v>Upload directly assignment </c:v>
                </c:pt>
                <c:pt idx="4">
                  <c:v>Class Page </c:v>
                </c:pt>
                <c:pt idx="5">
                  <c:v>Find former students of the subject</c:v>
                </c:pt>
                <c:pt idx="6">
                  <c:v>Assignment description </c:v>
                </c:pt>
                <c:pt idx="7">
                  <c:v>Find Team </c:v>
                </c:pt>
                <c:pt idx="8">
                  <c:v>Assignment description</c:v>
                </c:pt>
                <c:pt idx="9">
                  <c:v>Evaluation metrics </c:v>
                </c:pt>
                <c:pt idx="10">
                  <c:v>Find Colleagues </c:v>
                </c:pt>
              </c:strCache>
            </c:strRef>
          </c:cat>
          <c:val>
            <c:numRef>
              <c:f>'Top 1'!$K$4:$K$14</c:f>
              <c:numCache>
                <c:formatCode>General</c:formatCode>
                <c:ptCount val="11"/>
                <c:pt idx="0">
                  <c:v>17</c:v>
                </c:pt>
                <c:pt idx="1">
                  <c:v>9</c:v>
                </c:pt>
                <c:pt idx="2">
                  <c:v>7</c:v>
                </c:pt>
                <c:pt idx="3">
                  <c:v>19</c:v>
                </c:pt>
                <c:pt idx="4">
                  <c:v>10</c:v>
                </c:pt>
                <c:pt idx="5">
                  <c:v>9</c:v>
                </c:pt>
                <c:pt idx="6">
                  <c:v>11</c:v>
                </c:pt>
                <c:pt idx="7">
                  <c:v>5</c:v>
                </c:pt>
                <c:pt idx="8">
                  <c:v>3</c:v>
                </c:pt>
                <c:pt idx="9">
                  <c:v>6</c:v>
                </c:pt>
                <c:pt idx="10">
                  <c:v>4</c:v>
                </c:pt>
              </c:numCache>
            </c:numRef>
          </c:val>
        </c:ser>
        <c:dLbls>
          <c:showPercent val="1"/>
        </c:dLbls>
        <c:firstSliceAng val="0"/>
        <c:holeSize val="50"/>
      </c:doughnutChart>
    </c:plotArea>
    <c:legend>
      <c:legendPos val="t"/>
      <c:layout>
        <c:manualLayout>
          <c:xMode val="edge"/>
          <c:yMode val="edge"/>
          <c:x val="5.8534887867202942E-5"/>
          <c:y val="0.1210222991784437"/>
          <c:w val="0.97720773190376931"/>
          <c:h val="0.24116786792871162"/>
        </c:manualLayout>
      </c:layout>
      <c:txPr>
        <a:bodyPr/>
        <a:lstStyle/>
        <a:p>
          <a:pPr>
            <a:defRPr>
              <a:latin typeface="Segoe UI Light" pitchFamily="34" charset="0"/>
            </a:defRPr>
          </a:pPr>
          <a:endParaRPr lang="pt-PT"/>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CC7F6-7824-49FD-A026-B3AAB6B590DD}" type="datetimeFigureOut">
              <a:rPr lang="en-AU" smtClean="0"/>
              <a:pPr/>
              <a:t>18/05/2014</a:t>
            </a:fld>
            <a:endParaRPr lang="en-AU"/>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180EE-3A5C-4B2D-A7F5-DBA711E5C2FA}" type="slidenum">
              <a:rPr lang="en-AU" smtClean="0"/>
              <a:pPr/>
              <a:t>‹nº›</a:t>
            </a:fld>
            <a:endParaRPr lang="en-AU"/>
          </a:p>
        </p:txBody>
      </p:sp>
    </p:spTree>
    <p:extLst>
      <p:ext uri="{BB962C8B-B14F-4D97-AF65-F5344CB8AC3E}">
        <p14:creationId xmlns="" xmlns:p14="http://schemas.microsoft.com/office/powerpoint/2010/main" val="2158994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a:t>
            </a:fld>
            <a:endParaRPr lang="en-AU"/>
          </a:p>
        </p:txBody>
      </p:sp>
    </p:spTree>
    <p:extLst>
      <p:ext uri="{BB962C8B-B14F-4D97-AF65-F5344CB8AC3E}">
        <p14:creationId xmlns="" xmlns:p14="http://schemas.microsoft.com/office/powerpoint/2010/main" val="1963304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10</a:t>
            </a:fld>
            <a:endParaRPr lang="en-AU"/>
          </a:p>
        </p:txBody>
      </p:sp>
    </p:spTree>
    <p:extLst>
      <p:ext uri="{BB962C8B-B14F-4D97-AF65-F5344CB8AC3E}">
        <p14:creationId xmlns="" xmlns:p14="http://schemas.microsoft.com/office/powerpoint/2010/main" val="271443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11</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12</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13</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14</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15</a:t>
            </a:fld>
            <a:endParaRPr lang="en-AU"/>
          </a:p>
        </p:txBody>
      </p:sp>
    </p:spTree>
    <p:extLst>
      <p:ext uri="{BB962C8B-B14F-4D97-AF65-F5344CB8AC3E}">
        <p14:creationId xmlns="" xmlns:p14="http://schemas.microsoft.com/office/powerpoint/2010/main" val="2762407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16</a:t>
            </a:fld>
            <a:endParaRPr lang="en-AU"/>
          </a:p>
        </p:txBody>
      </p:sp>
    </p:spTree>
    <p:extLst>
      <p:ext uri="{BB962C8B-B14F-4D97-AF65-F5344CB8AC3E}">
        <p14:creationId xmlns="" xmlns:p14="http://schemas.microsoft.com/office/powerpoint/2010/main" val="183926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2</a:t>
            </a:fld>
            <a:endParaRPr lang="en-AU"/>
          </a:p>
        </p:txBody>
      </p:sp>
    </p:spTree>
    <p:extLst>
      <p:ext uri="{BB962C8B-B14F-4D97-AF65-F5344CB8AC3E}">
        <p14:creationId xmlns="" xmlns:p14="http://schemas.microsoft.com/office/powerpoint/2010/main" val="271443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3</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4</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5</a:t>
            </a:fld>
            <a:endParaRPr lang="en-AU"/>
          </a:p>
        </p:txBody>
      </p:sp>
    </p:spTree>
    <p:extLst>
      <p:ext uri="{BB962C8B-B14F-4D97-AF65-F5344CB8AC3E}">
        <p14:creationId xmlns="" xmlns:p14="http://schemas.microsoft.com/office/powerpoint/2010/main" val="271443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6</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7</a:t>
            </a:fld>
            <a:endParaRPr lang="en-AU"/>
          </a:p>
        </p:txBody>
      </p:sp>
    </p:spTree>
    <p:extLst>
      <p:ext uri="{BB962C8B-B14F-4D97-AF65-F5344CB8AC3E}">
        <p14:creationId xmlns="" xmlns:p14="http://schemas.microsoft.com/office/powerpoint/2010/main" val="3611092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8</a:t>
            </a:fld>
            <a:endParaRPr lang="en-AU"/>
          </a:p>
        </p:txBody>
      </p:sp>
    </p:spTree>
    <p:extLst>
      <p:ext uri="{BB962C8B-B14F-4D97-AF65-F5344CB8AC3E}">
        <p14:creationId xmlns="" xmlns:p14="http://schemas.microsoft.com/office/powerpoint/2010/main" val="2762407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AU"/>
          </a:p>
        </p:txBody>
      </p:sp>
      <p:sp>
        <p:nvSpPr>
          <p:cNvPr id="4" name="Marcador de número de diapositiva 3"/>
          <p:cNvSpPr>
            <a:spLocks noGrp="1"/>
          </p:cNvSpPr>
          <p:nvPr>
            <p:ph type="sldNum" sz="quarter" idx="10"/>
          </p:nvPr>
        </p:nvSpPr>
        <p:spPr/>
        <p:txBody>
          <a:bodyPr/>
          <a:lstStyle/>
          <a:p>
            <a:fld id="{DCB180EE-3A5C-4B2D-A7F5-DBA711E5C2FA}" type="slidenum">
              <a:rPr lang="en-AU" smtClean="0"/>
              <a:pPr/>
              <a:t>9</a:t>
            </a:fld>
            <a:endParaRPr lang="en-AU"/>
          </a:p>
        </p:txBody>
      </p:sp>
    </p:spTree>
    <p:extLst>
      <p:ext uri="{BB962C8B-B14F-4D97-AF65-F5344CB8AC3E}">
        <p14:creationId xmlns="" xmlns:p14="http://schemas.microsoft.com/office/powerpoint/2010/main" val="361109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AU"/>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AU"/>
          </a:p>
        </p:txBody>
      </p:sp>
      <p:sp>
        <p:nvSpPr>
          <p:cNvPr id="4" name="Marcador de fecha 3"/>
          <p:cNvSpPr>
            <a:spLocks noGrp="1"/>
          </p:cNvSpPr>
          <p:nvPr>
            <p:ph type="dt" sz="half" idx="10"/>
          </p:nvPr>
        </p:nvSpPr>
        <p:spPr/>
        <p:txBody>
          <a:bodyPr/>
          <a:lstStyle/>
          <a:p>
            <a:fld id="{8E806161-B124-4A4C-994A-1AF41DD08AD3}" type="datetime1">
              <a:rPr lang="en-AU" smtClean="0"/>
              <a:pPr/>
              <a:t>18/05/2014</a:t>
            </a:fld>
            <a:endParaRPr lang="en-AU"/>
          </a:p>
        </p:txBody>
      </p:sp>
      <p:sp>
        <p:nvSpPr>
          <p:cNvPr id="5" name="Marcador de pie de página 4"/>
          <p:cNvSpPr>
            <a:spLocks noGrp="1"/>
          </p:cNvSpPr>
          <p:nvPr>
            <p:ph type="ftr" sz="quarter" idx="11"/>
          </p:nvPr>
        </p:nvSpPr>
        <p:spPr/>
        <p:txBody>
          <a:bodyPr/>
          <a:lstStyle/>
          <a:p>
            <a:endParaRPr lang="en-AU"/>
          </a:p>
        </p:txBody>
      </p:sp>
      <p:sp>
        <p:nvSpPr>
          <p:cNvPr id="6" name="Marcador de número de diapositiva 5"/>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37577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AU"/>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4" name="Marcador de fecha 3"/>
          <p:cNvSpPr>
            <a:spLocks noGrp="1"/>
          </p:cNvSpPr>
          <p:nvPr>
            <p:ph type="dt" sz="half" idx="10"/>
          </p:nvPr>
        </p:nvSpPr>
        <p:spPr/>
        <p:txBody>
          <a:bodyPr/>
          <a:lstStyle/>
          <a:p>
            <a:fld id="{08AA90E8-9FA6-487B-BBD9-96748D949409}" type="datetime1">
              <a:rPr lang="en-AU" smtClean="0"/>
              <a:pPr/>
              <a:t>18/05/2014</a:t>
            </a:fld>
            <a:endParaRPr lang="en-AU"/>
          </a:p>
        </p:txBody>
      </p:sp>
      <p:sp>
        <p:nvSpPr>
          <p:cNvPr id="5" name="Marcador de pie de página 4"/>
          <p:cNvSpPr>
            <a:spLocks noGrp="1"/>
          </p:cNvSpPr>
          <p:nvPr>
            <p:ph type="ftr" sz="quarter" idx="11"/>
          </p:nvPr>
        </p:nvSpPr>
        <p:spPr/>
        <p:txBody>
          <a:bodyPr/>
          <a:lstStyle/>
          <a:p>
            <a:endParaRPr lang="en-AU"/>
          </a:p>
        </p:txBody>
      </p:sp>
      <p:sp>
        <p:nvSpPr>
          <p:cNvPr id="6" name="Marcador de número de diapositiva 5"/>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16485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AU"/>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4" name="Marcador de fecha 3"/>
          <p:cNvSpPr>
            <a:spLocks noGrp="1"/>
          </p:cNvSpPr>
          <p:nvPr>
            <p:ph type="dt" sz="half" idx="10"/>
          </p:nvPr>
        </p:nvSpPr>
        <p:spPr/>
        <p:txBody>
          <a:bodyPr/>
          <a:lstStyle/>
          <a:p>
            <a:fld id="{E2A7149B-24E8-4AA9-8FD9-100795F123B6}" type="datetime1">
              <a:rPr lang="en-AU" smtClean="0"/>
              <a:pPr/>
              <a:t>18/05/2014</a:t>
            </a:fld>
            <a:endParaRPr lang="en-AU"/>
          </a:p>
        </p:txBody>
      </p:sp>
      <p:sp>
        <p:nvSpPr>
          <p:cNvPr id="5" name="Marcador de pie de página 4"/>
          <p:cNvSpPr>
            <a:spLocks noGrp="1"/>
          </p:cNvSpPr>
          <p:nvPr>
            <p:ph type="ftr" sz="quarter" idx="11"/>
          </p:nvPr>
        </p:nvSpPr>
        <p:spPr/>
        <p:txBody>
          <a:bodyPr/>
          <a:lstStyle/>
          <a:p>
            <a:endParaRPr lang="en-AU"/>
          </a:p>
        </p:txBody>
      </p:sp>
      <p:sp>
        <p:nvSpPr>
          <p:cNvPr id="6" name="Marcador de número de diapositiva 5"/>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231911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AU"/>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4" name="Marcador de fecha 3"/>
          <p:cNvSpPr>
            <a:spLocks noGrp="1"/>
          </p:cNvSpPr>
          <p:nvPr>
            <p:ph type="dt" sz="half" idx="10"/>
          </p:nvPr>
        </p:nvSpPr>
        <p:spPr/>
        <p:txBody>
          <a:bodyPr/>
          <a:lstStyle/>
          <a:p>
            <a:fld id="{061E976A-23FA-44DA-834B-04F54C9A8800}" type="datetime1">
              <a:rPr lang="en-AU" smtClean="0"/>
              <a:pPr/>
              <a:t>18/05/2014</a:t>
            </a:fld>
            <a:endParaRPr lang="en-AU"/>
          </a:p>
        </p:txBody>
      </p:sp>
      <p:sp>
        <p:nvSpPr>
          <p:cNvPr id="5" name="Marcador de pie de página 4"/>
          <p:cNvSpPr>
            <a:spLocks noGrp="1"/>
          </p:cNvSpPr>
          <p:nvPr>
            <p:ph type="ftr" sz="quarter" idx="11"/>
          </p:nvPr>
        </p:nvSpPr>
        <p:spPr/>
        <p:txBody>
          <a:bodyPr/>
          <a:lstStyle/>
          <a:p>
            <a:endParaRPr lang="en-AU"/>
          </a:p>
        </p:txBody>
      </p:sp>
      <p:sp>
        <p:nvSpPr>
          <p:cNvPr id="6" name="Marcador de número de diapositiva 5"/>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223761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AU"/>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564606C-D404-4F60-8CDC-0811E5AD8190}" type="datetime1">
              <a:rPr lang="en-AU" smtClean="0"/>
              <a:pPr/>
              <a:t>18/05/2014</a:t>
            </a:fld>
            <a:endParaRPr lang="en-AU"/>
          </a:p>
        </p:txBody>
      </p:sp>
      <p:sp>
        <p:nvSpPr>
          <p:cNvPr id="5" name="Marcador de pie de página 4"/>
          <p:cNvSpPr>
            <a:spLocks noGrp="1"/>
          </p:cNvSpPr>
          <p:nvPr>
            <p:ph type="ftr" sz="quarter" idx="11"/>
          </p:nvPr>
        </p:nvSpPr>
        <p:spPr/>
        <p:txBody>
          <a:bodyPr/>
          <a:lstStyle/>
          <a:p>
            <a:endParaRPr lang="en-AU"/>
          </a:p>
        </p:txBody>
      </p:sp>
      <p:sp>
        <p:nvSpPr>
          <p:cNvPr id="6" name="Marcador de número de diapositiva 5"/>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1919232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AU"/>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5" name="Marcador de fecha 4"/>
          <p:cNvSpPr>
            <a:spLocks noGrp="1"/>
          </p:cNvSpPr>
          <p:nvPr>
            <p:ph type="dt" sz="half" idx="10"/>
          </p:nvPr>
        </p:nvSpPr>
        <p:spPr/>
        <p:txBody>
          <a:bodyPr/>
          <a:lstStyle/>
          <a:p>
            <a:fld id="{B26FD542-4861-4838-BB66-752B2FF552E5}" type="datetime1">
              <a:rPr lang="en-AU" smtClean="0"/>
              <a:pPr/>
              <a:t>18/05/2014</a:t>
            </a:fld>
            <a:endParaRPr lang="en-AU"/>
          </a:p>
        </p:txBody>
      </p:sp>
      <p:sp>
        <p:nvSpPr>
          <p:cNvPr id="6" name="Marcador de pie de página 5"/>
          <p:cNvSpPr>
            <a:spLocks noGrp="1"/>
          </p:cNvSpPr>
          <p:nvPr>
            <p:ph type="ftr" sz="quarter" idx="11"/>
          </p:nvPr>
        </p:nvSpPr>
        <p:spPr/>
        <p:txBody>
          <a:bodyPr/>
          <a:lstStyle/>
          <a:p>
            <a:endParaRPr lang="en-AU"/>
          </a:p>
        </p:txBody>
      </p:sp>
      <p:sp>
        <p:nvSpPr>
          <p:cNvPr id="7" name="Marcador de número de diapositiva 6"/>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394617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AU"/>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7" name="Marcador de fecha 6"/>
          <p:cNvSpPr>
            <a:spLocks noGrp="1"/>
          </p:cNvSpPr>
          <p:nvPr>
            <p:ph type="dt" sz="half" idx="10"/>
          </p:nvPr>
        </p:nvSpPr>
        <p:spPr/>
        <p:txBody>
          <a:bodyPr/>
          <a:lstStyle/>
          <a:p>
            <a:fld id="{425BBBDD-66FB-4445-9546-6CF45B169CEA}" type="datetime1">
              <a:rPr lang="en-AU" smtClean="0"/>
              <a:pPr/>
              <a:t>18/05/2014</a:t>
            </a:fld>
            <a:endParaRPr lang="en-AU"/>
          </a:p>
        </p:txBody>
      </p:sp>
      <p:sp>
        <p:nvSpPr>
          <p:cNvPr id="8" name="Marcador de pie de página 7"/>
          <p:cNvSpPr>
            <a:spLocks noGrp="1"/>
          </p:cNvSpPr>
          <p:nvPr>
            <p:ph type="ftr" sz="quarter" idx="11"/>
          </p:nvPr>
        </p:nvSpPr>
        <p:spPr/>
        <p:txBody>
          <a:bodyPr/>
          <a:lstStyle/>
          <a:p>
            <a:endParaRPr lang="en-AU"/>
          </a:p>
        </p:txBody>
      </p:sp>
      <p:sp>
        <p:nvSpPr>
          <p:cNvPr id="9" name="Marcador de número de diapositiva 8"/>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186458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AU"/>
          </a:p>
        </p:txBody>
      </p:sp>
      <p:sp>
        <p:nvSpPr>
          <p:cNvPr id="3" name="Marcador de fecha 2"/>
          <p:cNvSpPr>
            <a:spLocks noGrp="1"/>
          </p:cNvSpPr>
          <p:nvPr>
            <p:ph type="dt" sz="half" idx="10"/>
          </p:nvPr>
        </p:nvSpPr>
        <p:spPr/>
        <p:txBody>
          <a:bodyPr/>
          <a:lstStyle/>
          <a:p>
            <a:fld id="{3AD794E6-9A6E-4541-94CB-6B48D42A8C80}" type="datetime1">
              <a:rPr lang="en-AU" smtClean="0"/>
              <a:pPr/>
              <a:t>18/05/2014</a:t>
            </a:fld>
            <a:endParaRPr lang="en-AU"/>
          </a:p>
        </p:txBody>
      </p:sp>
      <p:sp>
        <p:nvSpPr>
          <p:cNvPr id="4" name="Marcador de pie de página 3"/>
          <p:cNvSpPr>
            <a:spLocks noGrp="1"/>
          </p:cNvSpPr>
          <p:nvPr>
            <p:ph type="ftr" sz="quarter" idx="11"/>
          </p:nvPr>
        </p:nvSpPr>
        <p:spPr/>
        <p:txBody>
          <a:bodyPr/>
          <a:lstStyle/>
          <a:p>
            <a:endParaRPr lang="en-AU"/>
          </a:p>
        </p:txBody>
      </p:sp>
      <p:sp>
        <p:nvSpPr>
          <p:cNvPr id="5" name="Marcador de número de diapositiva 4"/>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370673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2AA426-17E0-4A4A-B492-3AE2DFF01A04}" type="datetime1">
              <a:rPr lang="en-AU" smtClean="0"/>
              <a:pPr/>
              <a:t>18/05/2014</a:t>
            </a:fld>
            <a:endParaRPr lang="en-AU"/>
          </a:p>
        </p:txBody>
      </p:sp>
      <p:sp>
        <p:nvSpPr>
          <p:cNvPr id="3" name="Marcador de pie de página 2"/>
          <p:cNvSpPr>
            <a:spLocks noGrp="1"/>
          </p:cNvSpPr>
          <p:nvPr>
            <p:ph type="ftr" sz="quarter" idx="11"/>
          </p:nvPr>
        </p:nvSpPr>
        <p:spPr/>
        <p:txBody>
          <a:bodyPr/>
          <a:lstStyle/>
          <a:p>
            <a:endParaRPr lang="en-AU"/>
          </a:p>
        </p:txBody>
      </p:sp>
      <p:sp>
        <p:nvSpPr>
          <p:cNvPr id="4" name="Marcador de número de diapositiva 3"/>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69936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AU"/>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C192EB6-BA70-410C-AB2C-949961E32A40}" type="datetime1">
              <a:rPr lang="en-AU" smtClean="0"/>
              <a:pPr/>
              <a:t>18/05/2014</a:t>
            </a:fld>
            <a:endParaRPr lang="en-AU"/>
          </a:p>
        </p:txBody>
      </p:sp>
      <p:sp>
        <p:nvSpPr>
          <p:cNvPr id="6" name="Marcador de pie de página 5"/>
          <p:cNvSpPr>
            <a:spLocks noGrp="1"/>
          </p:cNvSpPr>
          <p:nvPr>
            <p:ph type="ftr" sz="quarter" idx="11"/>
          </p:nvPr>
        </p:nvSpPr>
        <p:spPr/>
        <p:txBody>
          <a:bodyPr/>
          <a:lstStyle/>
          <a:p>
            <a:endParaRPr lang="en-AU"/>
          </a:p>
        </p:txBody>
      </p:sp>
      <p:sp>
        <p:nvSpPr>
          <p:cNvPr id="7" name="Marcador de número de diapositiva 6"/>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2923846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AU"/>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9AB2255-60F1-46B6-B113-C6C3C6F60287}" type="datetime1">
              <a:rPr lang="en-AU" smtClean="0"/>
              <a:pPr/>
              <a:t>18/05/2014</a:t>
            </a:fld>
            <a:endParaRPr lang="en-AU"/>
          </a:p>
        </p:txBody>
      </p:sp>
      <p:sp>
        <p:nvSpPr>
          <p:cNvPr id="6" name="Marcador de pie de página 5"/>
          <p:cNvSpPr>
            <a:spLocks noGrp="1"/>
          </p:cNvSpPr>
          <p:nvPr>
            <p:ph type="ftr" sz="quarter" idx="11"/>
          </p:nvPr>
        </p:nvSpPr>
        <p:spPr/>
        <p:txBody>
          <a:bodyPr/>
          <a:lstStyle/>
          <a:p>
            <a:endParaRPr lang="en-AU"/>
          </a:p>
        </p:txBody>
      </p:sp>
      <p:sp>
        <p:nvSpPr>
          <p:cNvPr id="7" name="Marcador de número de diapositiva 6"/>
          <p:cNvSpPr>
            <a:spLocks noGrp="1"/>
          </p:cNvSpPr>
          <p:nvPr>
            <p:ph type="sldNum" sz="quarter" idx="12"/>
          </p:nvPr>
        </p:nvSpPr>
        <p:spPr/>
        <p:txBody>
          <a:body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4101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AU"/>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AU"/>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FEA2B-ACC0-4D18-960C-87C2BFD159D6}" type="datetime1">
              <a:rPr lang="en-AU" smtClean="0"/>
              <a:pPr/>
              <a:t>18/05/2014</a:t>
            </a:fld>
            <a:endParaRPr lang="en-AU"/>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8C5CD-B149-4B40-B694-20E692CA0C4A}" type="slidenum">
              <a:rPr lang="en-AU" smtClean="0"/>
              <a:pPr/>
              <a:t>‹nº›</a:t>
            </a:fld>
            <a:endParaRPr lang="en-AU"/>
          </a:p>
        </p:txBody>
      </p:sp>
    </p:spTree>
    <p:extLst>
      <p:ext uri="{BB962C8B-B14F-4D97-AF65-F5344CB8AC3E}">
        <p14:creationId xmlns="" xmlns:p14="http://schemas.microsoft.com/office/powerpoint/2010/main" val="417450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1.jpeg"/><Relationship Id="rId7"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3038028"/>
            <a:ext cx="12192000" cy="3030132"/>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Imagen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638405" y="133681"/>
            <a:ext cx="2915190" cy="2846014"/>
          </a:xfrm>
          <a:prstGeom prst="rect">
            <a:avLst/>
          </a:prstGeom>
        </p:spPr>
      </p:pic>
      <p:sp>
        <p:nvSpPr>
          <p:cNvPr id="14" name="Rectángulo 13"/>
          <p:cNvSpPr/>
          <p:nvPr/>
        </p:nvSpPr>
        <p:spPr>
          <a:xfrm>
            <a:off x="0" y="3038028"/>
            <a:ext cx="12192000" cy="2818626"/>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CuadroTexto 11"/>
          <p:cNvSpPr txBox="1"/>
          <p:nvPr/>
        </p:nvSpPr>
        <p:spPr>
          <a:xfrm>
            <a:off x="537028" y="3038028"/>
            <a:ext cx="11945257" cy="1200329"/>
          </a:xfrm>
          <a:prstGeom prst="rect">
            <a:avLst/>
          </a:prstGeom>
          <a:noFill/>
        </p:spPr>
        <p:txBody>
          <a:bodyPr wrap="square" rtlCol="0">
            <a:spAutoFit/>
          </a:bodyPr>
          <a:lstStyle/>
          <a:p>
            <a:r>
              <a:rPr lang="en-AU" sz="7200" b="1" dirty="0" smtClean="0">
                <a:solidFill>
                  <a:schemeClr val="bg1"/>
                </a:solidFill>
                <a:latin typeface="Arial" panose="020B0604020202020204" pitchFamily="34" charset="0"/>
                <a:cs typeface="Arial" panose="020B0604020202020204" pitchFamily="34" charset="0"/>
              </a:rPr>
              <a:t>Interviews</a:t>
            </a:r>
            <a:endParaRPr lang="en-AU" sz="7200" b="1" dirty="0">
              <a:solidFill>
                <a:schemeClr val="bg1"/>
              </a:solidFill>
              <a:latin typeface="Arial" panose="020B0604020202020204" pitchFamily="34" charset="0"/>
              <a:cs typeface="Arial" panose="020B0604020202020204" pitchFamily="34" charset="0"/>
            </a:endParaRPr>
          </a:p>
        </p:txBody>
      </p:sp>
      <p:cxnSp>
        <p:nvCxnSpPr>
          <p:cNvPr id="11" name="Conector recto de flecha 10"/>
          <p:cNvCxnSpPr/>
          <p:nvPr/>
        </p:nvCxnSpPr>
        <p:spPr>
          <a:xfrm flipV="1">
            <a:off x="9840687" y="4447341"/>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768678" y="498607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562055" y="5558173"/>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537027" y="3959930"/>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Validating Hypothesis</a:t>
            </a:r>
            <a:endParaRPr lang="en-AU" sz="7200" dirty="0">
              <a:solidFill>
                <a:schemeClr val="bg1"/>
              </a:solidFill>
              <a:latin typeface="Segoe UI Light" panose="020B0502040204020203" pitchFamily="34" charset="0"/>
              <a:cs typeface="Segoe UI Light" panose="020B0502040204020203" pitchFamily="34" charset="0"/>
            </a:endParaRPr>
          </a:p>
        </p:txBody>
      </p:sp>
      <p:pic>
        <p:nvPicPr>
          <p:cNvPr id="26" name="Imagen 25"/>
          <p:cNvPicPr>
            <a:picLocks noChangeAspect="1"/>
          </p:cNvPicPr>
          <p:nvPr/>
        </p:nvPicPr>
        <p:blipFill>
          <a:blip r:embed="rId4" cstate="print"/>
          <a:stretch>
            <a:fillRect/>
          </a:stretch>
        </p:blipFill>
        <p:spPr>
          <a:xfrm>
            <a:off x="1571743" y="6305170"/>
            <a:ext cx="581276" cy="487648"/>
          </a:xfrm>
          <a:prstGeom prst="rect">
            <a:avLst/>
          </a:prstGeom>
        </p:spPr>
      </p:pic>
      <p:pic>
        <p:nvPicPr>
          <p:cNvPr id="27" name="Imagen 26"/>
          <p:cNvPicPr>
            <a:picLocks noChangeAspect="1"/>
          </p:cNvPicPr>
          <p:nvPr/>
        </p:nvPicPr>
        <p:blipFill>
          <a:blip r:embed="rId5" cstate="print"/>
          <a:stretch>
            <a:fillRect/>
          </a:stretch>
        </p:blipFill>
        <p:spPr>
          <a:xfrm>
            <a:off x="10147009" y="6271318"/>
            <a:ext cx="855997" cy="485672"/>
          </a:xfrm>
          <a:prstGeom prst="rect">
            <a:avLst/>
          </a:prstGeom>
        </p:spPr>
      </p:pic>
      <p:pic>
        <p:nvPicPr>
          <p:cNvPr id="28" name="Imagen 27"/>
          <p:cNvPicPr>
            <a:picLocks noChangeAspect="1"/>
          </p:cNvPicPr>
          <p:nvPr/>
        </p:nvPicPr>
        <p:blipFill>
          <a:blip r:embed="rId6" cstate="print">
            <a:clrChange>
              <a:clrFrom>
                <a:srgbClr val="FFFFFF"/>
              </a:clrFrom>
              <a:clrTo>
                <a:srgbClr val="FFFFFF">
                  <a:alpha val="0"/>
                </a:srgbClr>
              </a:clrTo>
            </a:clrChange>
          </a:blip>
          <a:stretch>
            <a:fillRect/>
          </a:stretch>
        </p:blipFill>
        <p:spPr>
          <a:xfrm>
            <a:off x="3719844" y="6100673"/>
            <a:ext cx="755903" cy="763857"/>
          </a:xfrm>
          <a:prstGeom prst="rect">
            <a:avLst/>
          </a:prstGeom>
        </p:spPr>
      </p:pic>
      <p:pic>
        <p:nvPicPr>
          <p:cNvPr id="29" name="Imagen 28"/>
          <p:cNvPicPr>
            <a:picLocks noChangeAspect="1"/>
          </p:cNvPicPr>
          <p:nvPr/>
        </p:nvPicPr>
        <p:blipFill>
          <a:blip r:embed="rId7" cstate="print"/>
          <a:stretch>
            <a:fillRect/>
          </a:stretch>
        </p:blipFill>
        <p:spPr>
          <a:xfrm>
            <a:off x="6092451" y="6241093"/>
            <a:ext cx="960857" cy="582520"/>
          </a:xfrm>
          <a:prstGeom prst="rect">
            <a:avLst/>
          </a:prstGeom>
        </p:spPr>
      </p:pic>
      <p:pic>
        <p:nvPicPr>
          <p:cNvPr id="30" name="Imagen 29"/>
          <p:cNvPicPr>
            <a:picLocks noChangeAspect="1"/>
          </p:cNvPicPr>
          <p:nvPr/>
        </p:nvPicPr>
        <p:blipFill>
          <a:blip r:embed="rId8" cstate="print"/>
          <a:stretch>
            <a:fillRect/>
          </a:stretch>
        </p:blipFill>
        <p:spPr>
          <a:xfrm>
            <a:off x="4849188" y="6152100"/>
            <a:ext cx="1066800" cy="671513"/>
          </a:xfrm>
          <a:prstGeom prst="rect">
            <a:avLst/>
          </a:prstGeom>
        </p:spPr>
      </p:pic>
      <p:pic>
        <p:nvPicPr>
          <p:cNvPr id="31" name="Imagen 30"/>
          <p:cNvPicPr>
            <a:picLocks noChangeAspect="1"/>
          </p:cNvPicPr>
          <p:nvPr/>
        </p:nvPicPr>
        <p:blipFill>
          <a:blip r:embed="rId9" cstate="print"/>
          <a:stretch>
            <a:fillRect/>
          </a:stretch>
        </p:blipFill>
        <p:spPr>
          <a:xfrm>
            <a:off x="7331063" y="6126492"/>
            <a:ext cx="624679" cy="666325"/>
          </a:xfrm>
          <a:prstGeom prst="rect">
            <a:avLst/>
          </a:prstGeom>
        </p:spPr>
      </p:pic>
      <p:pic>
        <p:nvPicPr>
          <p:cNvPr id="32" name="Imagen 31"/>
          <p:cNvPicPr>
            <a:picLocks noChangeAspect="1"/>
          </p:cNvPicPr>
          <p:nvPr/>
        </p:nvPicPr>
        <p:blipFill>
          <a:blip r:embed="rId10" cstate="print"/>
          <a:stretch>
            <a:fillRect/>
          </a:stretch>
        </p:blipFill>
        <p:spPr>
          <a:xfrm>
            <a:off x="8281623" y="6139361"/>
            <a:ext cx="838313" cy="670650"/>
          </a:xfrm>
          <a:prstGeom prst="rect">
            <a:avLst/>
          </a:prstGeom>
        </p:spPr>
      </p:pic>
      <p:pic>
        <p:nvPicPr>
          <p:cNvPr id="33" name="Imagen 32"/>
          <p:cNvPicPr>
            <a:picLocks noChangeAspect="1"/>
          </p:cNvPicPr>
          <p:nvPr/>
        </p:nvPicPr>
        <p:blipFill>
          <a:blip r:embed="rId11" cstate="print"/>
          <a:stretch>
            <a:fillRect/>
          </a:stretch>
        </p:blipFill>
        <p:spPr>
          <a:xfrm>
            <a:off x="9410814" y="6134161"/>
            <a:ext cx="406771" cy="630682"/>
          </a:xfrm>
          <a:prstGeom prst="rect">
            <a:avLst/>
          </a:prstGeom>
        </p:spPr>
      </p:pic>
      <p:pic>
        <p:nvPicPr>
          <p:cNvPr id="34" name="Imagen 33"/>
          <p:cNvPicPr>
            <a:picLocks noChangeAspect="1"/>
          </p:cNvPicPr>
          <p:nvPr/>
        </p:nvPicPr>
        <p:blipFill>
          <a:blip r:embed="rId12" cstate="print"/>
          <a:stretch>
            <a:fillRect/>
          </a:stretch>
        </p:blipFill>
        <p:spPr>
          <a:xfrm>
            <a:off x="2531439" y="6191250"/>
            <a:ext cx="495300" cy="666750"/>
          </a:xfrm>
          <a:prstGeom prst="rect">
            <a:avLst/>
          </a:prstGeom>
        </p:spPr>
      </p:pic>
    </p:spTree>
    <p:extLst>
      <p:ext uri="{BB962C8B-B14F-4D97-AF65-F5344CB8AC3E}">
        <p14:creationId xmlns="" xmlns:p14="http://schemas.microsoft.com/office/powerpoint/2010/main" val="376383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40944" y="1691211"/>
            <a:ext cx="12232944" cy="3099459"/>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5" name="Conector recto de flecha 14"/>
          <p:cNvCxnSpPr/>
          <p:nvPr/>
        </p:nvCxnSpPr>
        <p:spPr>
          <a:xfrm>
            <a:off x="-40944" y="1822742"/>
            <a:ext cx="12192000" cy="44663"/>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Subtitle subtitle</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rot="5400000">
            <a:off x="-674277" y="2754723"/>
            <a:ext cx="2610866" cy="1099887"/>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10</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29" name="CuadroTexto 28"/>
          <p:cNvSpPr txBox="1"/>
          <p:nvPr/>
        </p:nvSpPr>
        <p:spPr>
          <a:xfrm>
            <a:off x="1012996" y="2207163"/>
            <a:ext cx="11945257" cy="1446550"/>
          </a:xfrm>
          <a:prstGeom prst="rect">
            <a:avLst/>
          </a:prstGeom>
          <a:noFill/>
        </p:spPr>
        <p:txBody>
          <a:bodyPr wrap="square" rtlCol="0">
            <a:spAutoFit/>
          </a:bodyPr>
          <a:lstStyle/>
          <a:p>
            <a:r>
              <a:rPr lang="en-AU" sz="8800" b="1" dirty="0" smtClean="0">
                <a:solidFill>
                  <a:schemeClr val="bg1"/>
                </a:solidFill>
                <a:latin typeface="Segoe UI Light" panose="020B0502040204020203" pitchFamily="34" charset="0"/>
                <a:cs typeface="Segoe UI Light" panose="020B0502040204020203" pitchFamily="34" charset="0"/>
              </a:rPr>
              <a:t>Integration with Univ</a:t>
            </a:r>
            <a:endParaRPr lang="en-AU" sz="8800" b="1" dirty="0">
              <a:solidFill>
                <a:schemeClr val="bg1"/>
              </a:solidFill>
              <a:latin typeface="Segoe UI Light" panose="020B0502040204020203" pitchFamily="34" charset="0"/>
              <a:cs typeface="Segoe UI Light" panose="020B0502040204020203" pitchFamily="34" charset="0"/>
            </a:endParaRPr>
          </a:p>
        </p:txBody>
      </p:sp>
      <p:sp>
        <p:nvSpPr>
          <p:cNvPr id="31" name="Triángulo rectángulo 30"/>
          <p:cNvSpPr/>
          <p:nvPr/>
        </p:nvSpPr>
        <p:spPr>
          <a:xfrm rot="16200000">
            <a:off x="10244030" y="2825275"/>
            <a:ext cx="2610866" cy="1099887"/>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 xmlns:p14="http://schemas.microsoft.com/office/powerpoint/2010/main" val="136853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Hypothesis 28</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427362"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11</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21" name="CuadroTexto 7"/>
          <p:cNvSpPr txBox="1"/>
          <p:nvPr/>
        </p:nvSpPr>
        <p:spPr>
          <a:xfrm>
            <a:off x="5327914" y="1673699"/>
            <a:ext cx="2688299"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23" name="Rectángulo 2"/>
          <p:cNvSpPr/>
          <p:nvPr/>
        </p:nvSpPr>
        <p:spPr>
          <a:xfrm>
            <a:off x="395536" y="1756058"/>
            <a:ext cx="8352928" cy="3708771"/>
          </a:xfrm>
          <a:prstGeom prst="rect">
            <a:avLst/>
          </a:prstGeom>
          <a:gradFill flip="none" rotWithShape="1">
            <a:gsLst>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25" name="Tabela 4"/>
          <p:cNvGraphicFramePr>
            <a:graphicFrameLocks noGrp="1"/>
          </p:cNvGraphicFramePr>
          <p:nvPr>
            <p:extLst>
              <p:ext uri="{D42A27DB-BD31-4B8C-83A1-F6EECF244321}">
                <p14:modId xmlns="" xmlns:p14="http://schemas.microsoft.com/office/powerpoint/2010/main" val="1682586560"/>
              </p:ext>
            </p:extLst>
          </p:nvPr>
        </p:nvGraphicFramePr>
        <p:xfrm>
          <a:off x="683568" y="2548148"/>
          <a:ext cx="7740352" cy="2742710"/>
        </p:xfrm>
        <a:graphic>
          <a:graphicData uri="http://schemas.openxmlformats.org/drawingml/2006/table">
            <a:tbl>
              <a:tblPr firstRow="1" bandRow="1">
                <a:tableStyleId>{5C22544A-7EE6-4342-B048-85BDC9FD1C3A}</a:tableStyleId>
              </a:tblPr>
              <a:tblGrid>
                <a:gridCol w="1741893"/>
                <a:gridCol w="3219871"/>
                <a:gridCol w="2778588"/>
              </a:tblGrid>
              <a:tr h="385393">
                <a:tc gridSpan="2">
                  <a:txBody>
                    <a:bodyPr/>
                    <a:lstStyle/>
                    <a:p>
                      <a:r>
                        <a:rPr lang="en-AU" noProof="0" dirty="0" smtClean="0">
                          <a:latin typeface="Segoe UI Light" pitchFamily="34" charset="0"/>
                        </a:rPr>
                        <a:t>Component:  Value Proposition</a:t>
                      </a:r>
                      <a:endParaRPr lang="en-AU" noProof="0" dirty="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c hMerge="1">
                  <a:txBody>
                    <a:bodyPr/>
                    <a:lstStyle/>
                    <a:p>
                      <a:endParaRPr lang="pt-PT" dirty="0"/>
                    </a:p>
                  </a:txBody>
                  <a:tcPr/>
                </a:tc>
                <a:tc>
                  <a:txBody>
                    <a:bodyPr/>
                    <a:lstStyle/>
                    <a:p>
                      <a:r>
                        <a:rPr lang="en-AU" noProof="0" dirty="0" smtClean="0">
                          <a:latin typeface="Segoe UI Light" pitchFamily="34" charset="0"/>
                        </a:rPr>
                        <a:t>Code:                        VP</a:t>
                      </a:r>
                      <a:endParaRPr lang="en-AU" noProof="0" dirty="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r>
              <a:tr h="963483">
                <a:tc>
                  <a:txBody>
                    <a:bodyPr/>
                    <a:lstStyle/>
                    <a:p>
                      <a:r>
                        <a:rPr lang="en-AU" noProof="0" dirty="0" smtClean="0">
                          <a:solidFill>
                            <a:schemeClr val="tx1">
                              <a:lumMod val="75000"/>
                              <a:lumOff val="25000"/>
                            </a:schemeClr>
                          </a:solidFill>
                          <a:latin typeface="Segoe UI Light" pitchFamily="34" charset="0"/>
                        </a:rPr>
                        <a:t>Hypothesis</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AU" noProof="0" dirty="0" smtClean="0">
                          <a:solidFill>
                            <a:schemeClr val="tx1">
                              <a:lumMod val="75000"/>
                              <a:lumOff val="25000"/>
                            </a:schemeClr>
                          </a:solidFill>
                          <a:latin typeface="Segoe UI Light" pitchFamily="34" charset="0"/>
                        </a:rPr>
                        <a:t>University students</a:t>
                      </a:r>
                      <a:r>
                        <a:rPr lang="en-AU" baseline="0" noProof="0" dirty="0" smtClean="0">
                          <a:solidFill>
                            <a:schemeClr val="tx1">
                              <a:lumMod val="75000"/>
                              <a:lumOff val="25000"/>
                            </a:schemeClr>
                          </a:solidFill>
                          <a:latin typeface="Segoe UI Light" pitchFamily="34" charset="0"/>
                        </a:rPr>
                        <a:t> struggle in communicating with their University – poor integration. </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r h="547954">
                <a:tc>
                  <a:txBody>
                    <a:bodyPr/>
                    <a:lstStyle/>
                    <a:p>
                      <a:r>
                        <a:rPr lang="en-AU" noProof="0" dirty="0" smtClean="0">
                          <a:solidFill>
                            <a:schemeClr val="tx1">
                              <a:lumMod val="75000"/>
                              <a:lumOff val="25000"/>
                            </a:schemeClr>
                          </a:solidFill>
                          <a:latin typeface="Segoe UI Light" pitchFamily="34" charset="0"/>
                        </a:rPr>
                        <a:t>Test</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AU" noProof="0" dirty="0" smtClean="0">
                          <a:solidFill>
                            <a:schemeClr val="tx1">
                              <a:lumMod val="75000"/>
                              <a:lumOff val="25000"/>
                            </a:schemeClr>
                          </a:solidFill>
                          <a:latin typeface="Segoe UI Light" pitchFamily="34" charset="0"/>
                        </a:rPr>
                        <a:t>Interview 20 University Students,</a:t>
                      </a:r>
                      <a:r>
                        <a:rPr lang="en-AU" baseline="0" noProof="0" dirty="0" smtClean="0">
                          <a:solidFill>
                            <a:schemeClr val="tx1">
                              <a:lumMod val="75000"/>
                              <a:lumOff val="25000"/>
                            </a:schemeClr>
                          </a:solidFill>
                          <a:latin typeface="Segoe UI Light" pitchFamily="34" charset="0"/>
                        </a:rPr>
                        <a:t> from a scale from 1 (terrible) to 10 (very good), how do they feel regarding this communication.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r h="479434">
                <a:tc>
                  <a:txBody>
                    <a:bodyPr/>
                    <a:lstStyle/>
                    <a:p>
                      <a:r>
                        <a:rPr lang="en-AU" noProof="0" dirty="0" smtClean="0">
                          <a:solidFill>
                            <a:schemeClr val="tx1">
                              <a:lumMod val="75000"/>
                              <a:lumOff val="25000"/>
                            </a:schemeClr>
                          </a:solidFill>
                          <a:latin typeface="Segoe UI Light" pitchFamily="34" charset="0"/>
                        </a:rPr>
                        <a:t>Validation</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AU" noProof="0" dirty="0" smtClean="0">
                          <a:solidFill>
                            <a:schemeClr val="tx1">
                              <a:lumMod val="75000"/>
                              <a:lumOff val="25000"/>
                            </a:schemeClr>
                          </a:solidFill>
                          <a:latin typeface="Segoe UI Light" pitchFamily="34" charset="0"/>
                        </a:rPr>
                        <a:t>75%</a:t>
                      </a:r>
                      <a:r>
                        <a:rPr lang="en-AU" baseline="0" noProof="0" dirty="0" smtClean="0">
                          <a:solidFill>
                            <a:schemeClr val="tx1">
                              <a:lumMod val="75000"/>
                              <a:lumOff val="25000"/>
                            </a:schemeClr>
                          </a:solidFill>
                          <a:latin typeface="Segoe UI Light" pitchFamily="34" charset="0"/>
                        </a:rPr>
                        <a:t> of the students responded 5 or below. </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bl>
          </a:graphicData>
        </a:graphic>
      </p:graphicFrame>
      <p:sp>
        <p:nvSpPr>
          <p:cNvPr id="26" name="CuadroTexto 4"/>
          <p:cNvSpPr txBox="1"/>
          <p:nvPr/>
        </p:nvSpPr>
        <p:spPr>
          <a:xfrm>
            <a:off x="6300192" y="2054545"/>
            <a:ext cx="2160240" cy="369332"/>
          </a:xfrm>
          <a:prstGeom prst="rect">
            <a:avLst/>
          </a:prstGeom>
          <a:solidFill>
            <a:schemeClr val="bg1"/>
          </a:solidFill>
        </p:spPr>
        <p:txBody>
          <a:bodyPr wrap="square" rtlCol="0">
            <a:spAutoFit/>
          </a:bodyPr>
          <a:lstStyle/>
          <a:p>
            <a:pPr algn="ctr"/>
            <a:r>
              <a:rPr lang="es-CO" dirty="0" smtClean="0">
                <a:latin typeface="Segoe UI Light" pitchFamily="34" charset="0"/>
              </a:rPr>
              <a:t>1.0</a:t>
            </a:r>
            <a:endParaRPr lang="es-CO" dirty="0">
              <a:latin typeface="Segoe UI Light" pitchFamily="34" charset="0"/>
            </a:endParaRPr>
          </a:p>
        </p:txBody>
      </p:sp>
      <p:sp>
        <p:nvSpPr>
          <p:cNvPr id="27" name="CuadroTexto 5"/>
          <p:cNvSpPr txBox="1"/>
          <p:nvPr/>
        </p:nvSpPr>
        <p:spPr>
          <a:xfrm>
            <a:off x="4083539" y="2044092"/>
            <a:ext cx="2160240" cy="369332"/>
          </a:xfrm>
          <a:prstGeom prst="rect">
            <a:avLst/>
          </a:prstGeom>
          <a:solidFill>
            <a:schemeClr val="bg1"/>
          </a:solidFill>
        </p:spPr>
        <p:txBody>
          <a:bodyPr wrap="square" rtlCol="0">
            <a:spAutoFit/>
          </a:bodyPr>
          <a:lstStyle/>
          <a:p>
            <a:pPr algn="ctr"/>
            <a:r>
              <a:rPr lang="en-AU" dirty="0" err="1" smtClean="0">
                <a:latin typeface="Segoe UI Light" pitchFamily="34" charset="0"/>
              </a:rPr>
              <a:t>leadteam</a:t>
            </a:r>
            <a:endParaRPr lang="en-AU" dirty="0">
              <a:latin typeface="Segoe UI Light" pitchFamily="34" charset="0"/>
            </a:endParaRPr>
          </a:p>
        </p:txBody>
      </p:sp>
      <p:sp>
        <p:nvSpPr>
          <p:cNvPr id="28" name="CuadroTexto 6"/>
          <p:cNvSpPr txBox="1"/>
          <p:nvPr/>
        </p:nvSpPr>
        <p:spPr>
          <a:xfrm>
            <a:off x="611560" y="1942467"/>
            <a:ext cx="3312368" cy="461665"/>
          </a:xfrm>
          <a:prstGeom prst="rect">
            <a:avLst/>
          </a:prstGeom>
          <a:noFill/>
        </p:spPr>
        <p:txBody>
          <a:bodyPr wrap="square" rtlCol="0">
            <a:spAutoFit/>
          </a:bodyPr>
          <a:lstStyle/>
          <a:p>
            <a:r>
              <a:rPr lang="en-AU" sz="2400" dirty="0" smtClean="0">
                <a:solidFill>
                  <a:schemeClr val="bg1"/>
                </a:solidFill>
              </a:rPr>
              <a:t>Hypothesis Form</a:t>
            </a:r>
            <a:endParaRPr lang="en-AU" sz="2400" dirty="0">
              <a:solidFill>
                <a:schemeClr val="bg1"/>
              </a:solidFill>
            </a:endParaRPr>
          </a:p>
        </p:txBody>
      </p:sp>
      <p:sp>
        <p:nvSpPr>
          <p:cNvPr id="29" name="CuadroTexto 7"/>
          <p:cNvSpPr txBox="1"/>
          <p:nvPr/>
        </p:nvSpPr>
        <p:spPr>
          <a:xfrm>
            <a:off x="3995936" y="1775806"/>
            <a:ext cx="2016224"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30" name="CuadroTexto 8"/>
          <p:cNvSpPr txBox="1"/>
          <p:nvPr/>
        </p:nvSpPr>
        <p:spPr>
          <a:xfrm>
            <a:off x="6228184" y="1756060"/>
            <a:ext cx="2016224" cy="307777"/>
          </a:xfrm>
          <a:prstGeom prst="rect">
            <a:avLst/>
          </a:prstGeom>
          <a:noFill/>
        </p:spPr>
        <p:txBody>
          <a:bodyPr wrap="square" rtlCol="0">
            <a:spAutoFit/>
          </a:bodyPr>
          <a:lstStyle/>
          <a:p>
            <a:r>
              <a:rPr lang="en-AU" sz="1400" dirty="0" smtClean="0">
                <a:solidFill>
                  <a:schemeClr val="bg1"/>
                </a:solidFill>
              </a:rPr>
              <a:t>Versio</a:t>
            </a:r>
            <a:r>
              <a:rPr lang="en-AU" sz="1400" dirty="0">
                <a:solidFill>
                  <a:schemeClr val="bg1"/>
                </a:solidFill>
              </a:rPr>
              <a:t>n</a:t>
            </a:r>
          </a:p>
        </p:txBody>
      </p:sp>
      <p:sp>
        <p:nvSpPr>
          <p:cNvPr id="18" name="CaixaDeTexto 17"/>
          <p:cNvSpPr txBox="1"/>
          <p:nvPr/>
        </p:nvSpPr>
        <p:spPr>
          <a:xfrm>
            <a:off x="9393382" y="1717964"/>
            <a:ext cx="2604653" cy="923330"/>
          </a:xfrm>
          <a:prstGeom prst="rect">
            <a:avLst/>
          </a:prstGeom>
          <a:noFill/>
        </p:spPr>
        <p:txBody>
          <a:bodyPr wrap="square" rtlCol="0">
            <a:spAutoFit/>
          </a:bodyPr>
          <a:lstStyle/>
          <a:p>
            <a:r>
              <a:rPr lang="pt-PT" sz="5400" dirty="0" err="1" smtClean="0">
                <a:latin typeface="Segoe UI Light" pitchFamily="34" charset="0"/>
              </a:rPr>
              <a:t>Invalid</a:t>
            </a:r>
            <a:r>
              <a:rPr lang="pt-PT" sz="5400" dirty="0" smtClean="0">
                <a:latin typeface="Segoe UI Light" pitchFamily="34" charset="0"/>
              </a:rPr>
              <a:t> </a:t>
            </a:r>
            <a:endParaRPr lang="pt-PT" sz="5400" dirty="0">
              <a:latin typeface="Segoe UI Light" pitchFamily="34" charset="0"/>
            </a:endParaRPr>
          </a:p>
        </p:txBody>
      </p:sp>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304817" y="0"/>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Communication – “Satisfied”</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488322"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12</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7" name="CuadroTexto 6"/>
          <p:cNvSpPr txBox="1"/>
          <p:nvPr/>
        </p:nvSpPr>
        <p:spPr>
          <a:xfrm>
            <a:off x="5839968" y="1669792"/>
            <a:ext cx="5474208" cy="5386090"/>
          </a:xfrm>
          <a:prstGeom prst="rect">
            <a:avLst/>
          </a:prstGeom>
          <a:noFill/>
        </p:spPr>
        <p:txBody>
          <a:bodyPr wrap="square" rtlCol="0">
            <a:spAutoFit/>
          </a:bodyPr>
          <a:lstStyle/>
          <a:p>
            <a:pPr marL="457200" lvl="0" indent="-457200" algn="just">
              <a:buClr>
                <a:srgbClr val="019925"/>
              </a:buClr>
              <a:buSzPct val="180000"/>
              <a:buFont typeface="Calibri" panose="020F0502020204030204" pitchFamily="34" charset="0"/>
              <a:buChar char="˃"/>
            </a:pP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Only</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25%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rated</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5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or</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below</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it</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really</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depends</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on</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the</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teacher</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Still</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most</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chose</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6.</a:t>
            </a:r>
          </a:p>
          <a:p>
            <a:pPr marL="457200" lvl="0" indent="-457200" algn="just">
              <a:buClr>
                <a:srgbClr val="019925"/>
              </a:buClr>
              <a:buSzPct val="180000"/>
              <a:buFont typeface="Calibri" panose="020F0502020204030204" pitchFamily="34" charset="0"/>
              <a:buChar char="˃"/>
            </a:pPr>
            <a:endPar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lvl="0" indent="-457200" algn="just">
              <a:buClr>
                <a:srgbClr val="019925"/>
              </a:buClr>
              <a:buSzPct val="180000"/>
              <a:buFont typeface="Calibri" panose="020F0502020204030204" pitchFamily="34" charset="0"/>
              <a:buChar char="˃"/>
            </a:pPr>
            <a:r>
              <a:rPr lang="pt-PT" sz="2400" dirty="0" err="1" smtClean="0">
                <a:solidFill>
                  <a:schemeClr val="tx1">
                    <a:lumMod val="75000"/>
                    <a:lumOff val="25000"/>
                  </a:schemeClr>
                </a:solidFill>
                <a:latin typeface="Segoe UI Light" panose="020B0502040204020203" pitchFamily="34" charset="0"/>
              </a:rPr>
              <a:t>Most</a:t>
            </a:r>
            <a:r>
              <a:rPr lang="pt-PT" sz="2400" dirty="0" smtClean="0">
                <a:solidFill>
                  <a:schemeClr val="tx1">
                    <a:lumMod val="75000"/>
                    <a:lumOff val="25000"/>
                  </a:schemeClr>
                </a:solidFill>
                <a:latin typeface="Segoe UI Light" panose="020B0502040204020203" pitchFamily="34" charset="0"/>
              </a:rPr>
              <a:t> are </a:t>
            </a:r>
            <a:r>
              <a:rPr lang="pt-PT" sz="2400" dirty="0" err="1" smtClean="0">
                <a:solidFill>
                  <a:schemeClr val="tx1">
                    <a:lumMod val="75000"/>
                    <a:lumOff val="25000"/>
                  </a:schemeClr>
                </a:solidFill>
                <a:latin typeface="Segoe UI Light" panose="020B0502040204020203" pitchFamily="34" charset="0"/>
              </a:rPr>
              <a:t>done</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by</a:t>
            </a:r>
            <a:r>
              <a:rPr lang="pt-PT" sz="2400" dirty="0" smtClean="0">
                <a:solidFill>
                  <a:schemeClr val="tx1">
                    <a:lumMod val="75000"/>
                    <a:lumOff val="25000"/>
                  </a:schemeClr>
                </a:solidFill>
                <a:latin typeface="Segoe UI Light" panose="020B0502040204020203" pitchFamily="34" charset="0"/>
              </a:rPr>
              <a:t> e-mail, </a:t>
            </a:r>
            <a:r>
              <a:rPr lang="pt-PT" sz="2400" dirty="0" err="1" smtClean="0">
                <a:solidFill>
                  <a:schemeClr val="tx1">
                    <a:lumMod val="75000"/>
                    <a:lumOff val="25000"/>
                  </a:schemeClr>
                </a:solidFill>
                <a:latin typeface="Segoe UI Light" panose="020B0502040204020203" pitchFamily="34" charset="0"/>
              </a:rPr>
              <a:t>so</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it</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might</a:t>
            </a:r>
            <a:r>
              <a:rPr lang="pt-PT" sz="2400" dirty="0" smtClean="0">
                <a:solidFill>
                  <a:schemeClr val="tx1">
                    <a:lumMod val="75000"/>
                    <a:lumOff val="25000"/>
                  </a:schemeClr>
                </a:solidFill>
                <a:latin typeface="Segoe UI Light" panose="020B0502040204020203" pitchFamily="34" charset="0"/>
              </a:rPr>
              <a:t> take a </a:t>
            </a:r>
            <a:r>
              <a:rPr lang="pt-PT" sz="2400" dirty="0" err="1" smtClean="0">
                <a:solidFill>
                  <a:schemeClr val="tx1">
                    <a:lumMod val="75000"/>
                    <a:lumOff val="25000"/>
                  </a:schemeClr>
                </a:solidFill>
                <a:latin typeface="Segoe UI Light" panose="020B0502040204020203" pitchFamily="34" charset="0"/>
              </a:rPr>
              <a:t>while</a:t>
            </a:r>
            <a:r>
              <a:rPr lang="pt-PT" sz="2400" dirty="0" smtClean="0">
                <a:solidFill>
                  <a:schemeClr val="tx1">
                    <a:lumMod val="75000"/>
                    <a:lumOff val="25000"/>
                  </a:schemeClr>
                </a:solidFill>
                <a:latin typeface="Segoe UI Light" panose="020B0502040204020203" pitchFamily="34" charset="0"/>
              </a:rPr>
              <a:t>!</a:t>
            </a:r>
          </a:p>
          <a:p>
            <a:pPr marL="457200" lvl="0" indent="-457200" algn="just">
              <a:buClr>
                <a:srgbClr val="019925"/>
              </a:buClr>
              <a:buSzPct val="180000"/>
              <a:buFont typeface="Calibri" panose="020F0502020204030204" pitchFamily="34" charset="0"/>
              <a:buChar char="˃"/>
            </a:pPr>
            <a:endParaRPr lang="pt-PT" sz="2400" dirty="0" smtClean="0">
              <a:solidFill>
                <a:schemeClr val="tx1">
                  <a:lumMod val="75000"/>
                  <a:lumOff val="25000"/>
                </a:schemeClr>
              </a:solidFill>
              <a:latin typeface="Segoe UI Light" panose="020B0502040204020203" pitchFamily="34" charset="0"/>
            </a:endParaRPr>
          </a:p>
          <a:p>
            <a:pPr marL="457200" lvl="0" indent="-457200" algn="just">
              <a:buClr>
                <a:srgbClr val="019925"/>
              </a:buClr>
              <a:buSzPct val="180000"/>
              <a:buFont typeface="Calibri" panose="020F0502020204030204" pitchFamily="34" charset="0"/>
              <a:buChar char="˃"/>
            </a:pPr>
            <a:r>
              <a:rPr lang="pt-PT" sz="2400" dirty="0" smtClean="0">
                <a:solidFill>
                  <a:schemeClr val="tx1">
                    <a:lumMod val="75000"/>
                    <a:lumOff val="25000"/>
                  </a:schemeClr>
                </a:solidFill>
                <a:latin typeface="Segoe UI Light" panose="020B0502040204020203" pitchFamily="34" charset="0"/>
              </a:rPr>
              <a:t>Office </a:t>
            </a:r>
            <a:r>
              <a:rPr lang="pt-PT" sz="2400" dirty="0" err="1" smtClean="0">
                <a:solidFill>
                  <a:schemeClr val="tx1">
                    <a:lumMod val="75000"/>
                    <a:lumOff val="25000"/>
                  </a:schemeClr>
                </a:solidFill>
                <a:latin typeface="Segoe UI Light" panose="020B0502040204020203" pitchFamily="34" charset="0"/>
              </a:rPr>
              <a:t>hours</a:t>
            </a:r>
            <a:r>
              <a:rPr lang="pt-PT" sz="2400" dirty="0" smtClean="0">
                <a:solidFill>
                  <a:schemeClr val="tx1">
                    <a:lumMod val="75000"/>
                    <a:lumOff val="25000"/>
                  </a:schemeClr>
                </a:solidFill>
                <a:latin typeface="Segoe UI Light" panose="020B0502040204020203" pitchFamily="34" charset="0"/>
              </a:rPr>
              <a:t> are </a:t>
            </a:r>
            <a:r>
              <a:rPr lang="pt-PT" sz="2400" dirty="0" err="1" smtClean="0">
                <a:solidFill>
                  <a:schemeClr val="tx1">
                    <a:lumMod val="75000"/>
                    <a:lumOff val="25000"/>
                  </a:schemeClr>
                </a:solidFill>
                <a:latin typeface="Segoe UI Light" panose="020B0502040204020203" pitchFamily="34" charset="0"/>
              </a:rPr>
              <a:t>rigid</a:t>
            </a:r>
            <a:endParaRPr lang="pt-PT" sz="2400" dirty="0" smtClean="0">
              <a:solidFill>
                <a:schemeClr val="tx1">
                  <a:lumMod val="75000"/>
                  <a:lumOff val="25000"/>
                </a:schemeClr>
              </a:solidFill>
              <a:latin typeface="Segoe UI Light" panose="020B0502040204020203" pitchFamily="34" charset="0"/>
            </a:endParaRPr>
          </a:p>
          <a:p>
            <a:pPr marL="457200" lvl="0" indent="-457200" algn="just">
              <a:buClr>
                <a:srgbClr val="019925"/>
              </a:buClr>
              <a:buSzPct val="180000"/>
              <a:buFont typeface="Calibri" panose="020F0502020204030204" pitchFamily="34" charset="0"/>
              <a:buChar char="˃"/>
            </a:pPr>
            <a:endParaRPr lang="pt-PT" sz="2400" dirty="0" smtClean="0">
              <a:solidFill>
                <a:schemeClr val="tx1">
                  <a:lumMod val="75000"/>
                  <a:lumOff val="25000"/>
                </a:schemeClr>
              </a:solidFill>
              <a:latin typeface="Segoe UI Light" panose="020B0502040204020203" pitchFamily="34" charset="0"/>
            </a:endParaRPr>
          </a:p>
          <a:p>
            <a:pPr marL="457200" lvl="0" indent="-457200" algn="just">
              <a:buClr>
                <a:srgbClr val="019925"/>
              </a:buClr>
              <a:buSzPct val="180000"/>
              <a:buFont typeface="Calibri" panose="020F0502020204030204" pitchFamily="34" charset="0"/>
              <a:buChar char="˃"/>
            </a:pPr>
            <a:r>
              <a:rPr lang="pt-PT" sz="2400" dirty="0" smtClean="0">
                <a:solidFill>
                  <a:schemeClr val="tx1">
                    <a:lumMod val="75000"/>
                    <a:lumOff val="25000"/>
                  </a:schemeClr>
                </a:solidFill>
                <a:latin typeface="Segoe UI Light" panose="020B0502040204020203" pitchFamily="34" charset="0"/>
              </a:rPr>
              <a:t>Some </a:t>
            </a:r>
            <a:r>
              <a:rPr lang="pt-PT" sz="2400" dirty="0" err="1" smtClean="0">
                <a:solidFill>
                  <a:schemeClr val="tx1">
                    <a:lumMod val="75000"/>
                    <a:lumOff val="25000"/>
                  </a:schemeClr>
                </a:solidFill>
                <a:latin typeface="Segoe UI Light" panose="020B0502040204020203" pitchFamily="34" charset="0"/>
              </a:rPr>
              <a:t>teachers</a:t>
            </a:r>
            <a:r>
              <a:rPr lang="pt-PT" sz="2400" dirty="0" smtClean="0">
                <a:solidFill>
                  <a:schemeClr val="tx1">
                    <a:lumMod val="75000"/>
                    <a:lumOff val="25000"/>
                  </a:schemeClr>
                </a:solidFill>
                <a:latin typeface="Segoe UI Light" panose="020B0502040204020203" pitchFamily="34" charset="0"/>
              </a:rPr>
              <a:t> are </a:t>
            </a:r>
            <a:r>
              <a:rPr lang="pt-PT" sz="2400" dirty="0" err="1" smtClean="0">
                <a:solidFill>
                  <a:schemeClr val="tx1">
                    <a:lumMod val="75000"/>
                    <a:lumOff val="25000"/>
                  </a:schemeClr>
                </a:solidFill>
                <a:latin typeface="Segoe UI Light" panose="020B0502040204020203" pitchFamily="34" charset="0"/>
              </a:rPr>
              <a:t>just</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not</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very</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technological</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so</a:t>
            </a:r>
            <a:r>
              <a:rPr lang="pt-PT" sz="2400" dirty="0" smtClean="0">
                <a:solidFill>
                  <a:schemeClr val="tx1">
                    <a:lumMod val="75000"/>
                    <a:lumOff val="25000"/>
                  </a:schemeClr>
                </a:solidFill>
                <a:latin typeface="Segoe UI Light" panose="020B0502040204020203" pitchFamily="34" charset="0"/>
              </a:rPr>
              <a:t> in </a:t>
            </a:r>
            <a:r>
              <a:rPr lang="pt-PT" sz="2400" dirty="0" err="1" smtClean="0">
                <a:solidFill>
                  <a:schemeClr val="tx1">
                    <a:lumMod val="75000"/>
                    <a:lumOff val="25000"/>
                  </a:schemeClr>
                </a:solidFill>
                <a:latin typeface="Segoe UI Light" panose="020B0502040204020203" pitchFamily="34" charset="0"/>
              </a:rPr>
              <a:t>the</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end</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it</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is</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not</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about</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not</a:t>
            </a:r>
            <a:r>
              <a:rPr lang="pt-PT" sz="2400" dirty="0" smtClean="0">
                <a:solidFill>
                  <a:schemeClr val="tx1">
                    <a:lumMod val="75000"/>
                    <a:lumOff val="25000"/>
                  </a:schemeClr>
                </a:solidFill>
                <a:latin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rPr>
              <a:t>having</a:t>
            </a:r>
            <a:r>
              <a:rPr lang="pt-PT" sz="2400" dirty="0" smtClean="0">
                <a:solidFill>
                  <a:schemeClr val="tx1">
                    <a:lumMod val="75000"/>
                    <a:lumOff val="25000"/>
                  </a:schemeClr>
                </a:solidFill>
                <a:latin typeface="Segoe UI Light" panose="020B0502040204020203" pitchFamily="34" charset="0"/>
              </a:rPr>
              <a:t> a </a:t>
            </a:r>
            <a:r>
              <a:rPr lang="pt-PT" sz="2400" dirty="0" err="1" smtClean="0">
                <a:solidFill>
                  <a:schemeClr val="tx1">
                    <a:lumMod val="75000"/>
                    <a:lumOff val="25000"/>
                  </a:schemeClr>
                </a:solidFill>
                <a:latin typeface="Segoe UI Light" panose="020B0502040204020203" pitchFamily="34" charset="0"/>
              </a:rPr>
              <a:t>platform</a:t>
            </a:r>
            <a:r>
              <a:rPr lang="pt-PT" sz="2400" dirty="0" smtClean="0">
                <a:solidFill>
                  <a:schemeClr val="tx1">
                    <a:lumMod val="75000"/>
                    <a:lumOff val="25000"/>
                  </a:schemeClr>
                </a:solidFill>
                <a:latin typeface="Segoe UI Light" panose="020B0502040204020203" pitchFamily="34" charset="0"/>
              </a:rPr>
              <a:t> </a:t>
            </a:r>
            <a:r>
              <a:rPr lang="pt-PT" sz="2400" dirty="0" smtClean="0">
                <a:solidFill>
                  <a:schemeClr val="tx1">
                    <a:lumMod val="75000"/>
                    <a:lumOff val="25000"/>
                  </a:schemeClr>
                </a:solidFill>
                <a:latin typeface="Segoe UI Light" panose="020B0502040204020203" pitchFamily="34" charset="0"/>
              </a:rPr>
              <a:t>to do </a:t>
            </a:r>
            <a:r>
              <a:rPr lang="pt-PT" sz="2400" dirty="0" err="1" smtClean="0">
                <a:solidFill>
                  <a:schemeClr val="tx1">
                    <a:lumMod val="75000"/>
                    <a:lumOff val="25000"/>
                  </a:schemeClr>
                </a:solidFill>
                <a:latin typeface="Segoe UI Light" panose="020B0502040204020203" pitchFamily="34" charset="0"/>
              </a:rPr>
              <a:t>it</a:t>
            </a:r>
            <a:endParaRPr lang="en-US" sz="2400" dirty="0" smtClean="0"/>
          </a:p>
          <a:p>
            <a:pPr marL="457200" lvl="0" indent="-457200" algn="just">
              <a:buClr>
                <a:srgbClr val="019925"/>
              </a:buClr>
              <a:buSzPct val="180000"/>
            </a:pPr>
            <a:endParaRPr lang="pt-PT" sz="2800" dirty="0" smtClean="0"/>
          </a:p>
          <a:p>
            <a:pPr marL="457200" indent="-457200" algn="just">
              <a:buClr>
                <a:srgbClr val="019925"/>
              </a:buClr>
              <a:buSzPct val="180000"/>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graphicFrame>
        <p:nvGraphicFramePr>
          <p:cNvPr id="22" name="Gráfico 21"/>
          <p:cNvGraphicFramePr/>
          <p:nvPr/>
        </p:nvGraphicFramePr>
        <p:xfrm>
          <a:off x="237744" y="1133856"/>
          <a:ext cx="5175504" cy="5425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Hypothesis 29</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13</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21" name="CuadroTexto 7"/>
          <p:cNvSpPr txBox="1"/>
          <p:nvPr/>
        </p:nvSpPr>
        <p:spPr>
          <a:xfrm>
            <a:off x="5327914" y="1673699"/>
            <a:ext cx="2688299"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23" name="Rectángulo 2"/>
          <p:cNvSpPr/>
          <p:nvPr/>
        </p:nvSpPr>
        <p:spPr>
          <a:xfrm>
            <a:off x="362418" y="1536720"/>
            <a:ext cx="8352928" cy="4538765"/>
          </a:xfrm>
          <a:prstGeom prst="rect">
            <a:avLst/>
          </a:prstGeom>
          <a:gradFill flip="none" rotWithShape="1">
            <a:gsLst>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25" name="Tabela 4"/>
          <p:cNvGraphicFramePr>
            <a:graphicFrameLocks noGrp="1"/>
          </p:cNvGraphicFramePr>
          <p:nvPr>
            <p:extLst>
              <p:ext uri="{D42A27DB-BD31-4B8C-83A1-F6EECF244321}">
                <p14:modId xmlns="" xmlns:p14="http://schemas.microsoft.com/office/powerpoint/2010/main" val="1682586560"/>
              </p:ext>
            </p:extLst>
          </p:nvPr>
        </p:nvGraphicFramePr>
        <p:xfrm>
          <a:off x="650450" y="2328809"/>
          <a:ext cx="7740352" cy="3516587"/>
        </p:xfrm>
        <a:graphic>
          <a:graphicData uri="http://schemas.openxmlformats.org/drawingml/2006/table">
            <a:tbl>
              <a:tblPr firstRow="1" bandRow="1">
                <a:tableStyleId>{5C22544A-7EE6-4342-B048-85BDC9FD1C3A}</a:tableStyleId>
              </a:tblPr>
              <a:tblGrid>
                <a:gridCol w="1741893"/>
                <a:gridCol w="3219871"/>
                <a:gridCol w="2778588"/>
              </a:tblGrid>
              <a:tr h="385393">
                <a:tc gridSpan="2">
                  <a:txBody>
                    <a:bodyPr/>
                    <a:lstStyle/>
                    <a:p>
                      <a:r>
                        <a:rPr lang="en-US" noProof="0" dirty="0" smtClean="0">
                          <a:latin typeface="Segoe UI Light" pitchFamily="34" charset="0"/>
                        </a:rPr>
                        <a:t>Component:  Value Proposition</a:t>
                      </a:r>
                      <a:endParaRPr lang="en-US" noProof="0" dirty="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c hMerge="1">
                  <a:txBody>
                    <a:bodyPr/>
                    <a:lstStyle/>
                    <a:p>
                      <a:endParaRPr lang="pt-PT" dirty="0"/>
                    </a:p>
                  </a:txBody>
                  <a:tcPr/>
                </a:tc>
                <a:tc>
                  <a:txBody>
                    <a:bodyPr/>
                    <a:lstStyle/>
                    <a:p>
                      <a:r>
                        <a:rPr lang="en-US" noProof="0" smtClean="0">
                          <a:latin typeface="Segoe UI Light" pitchFamily="34" charset="0"/>
                        </a:rPr>
                        <a:t>Code:                        VP</a:t>
                      </a:r>
                      <a:endParaRPr lang="en-US" noProof="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r>
              <a:tr h="963483">
                <a:tc>
                  <a:txBody>
                    <a:bodyPr/>
                    <a:lstStyle/>
                    <a:p>
                      <a:r>
                        <a:rPr lang="en-US" noProof="0" smtClean="0">
                          <a:solidFill>
                            <a:schemeClr val="tx1">
                              <a:lumMod val="75000"/>
                              <a:lumOff val="25000"/>
                            </a:schemeClr>
                          </a:solidFill>
                          <a:latin typeface="Segoe UI Light" pitchFamily="34" charset="0"/>
                        </a:rPr>
                        <a:t>Hypothesis</a:t>
                      </a:r>
                      <a:endParaRPr lang="en-US" noProof="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US" noProof="0" dirty="0" smtClean="0">
                          <a:solidFill>
                            <a:schemeClr val="tx1">
                              <a:lumMod val="75000"/>
                              <a:lumOff val="25000"/>
                            </a:schemeClr>
                          </a:solidFill>
                          <a:latin typeface="Segoe UI Light" pitchFamily="34" charset="0"/>
                        </a:rPr>
                        <a:t>University students</a:t>
                      </a:r>
                      <a:r>
                        <a:rPr lang="en-US" baseline="0" noProof="0" dirty="0" smtClean="0">
                          <a:solidFill>
                            <a:schemeClr val="tx1">
                              <a:lumMod val="75000"/>
                              <a:lumOff val="25000"/>
                            </a:schemeClr>
                          </a:solidFill>
                          <a:latin typeface="Segoe UI Light" pitchFamily="34" charset="0"/>
                        </a:rPr>
                        <a:t> find integration with University valuable because they would be able to:</a:t>
                      </a:r>
                    </a:p>
                    <a:p>
                      <a:pPr algn="ctr"/>
                      <a:r>
                        <a:rPr lang="en-US" sz="1800" kern="1200" baseline="0" noProof="0" dirty="0" smtClean="0">
                          <a:solidFill>
                            <a:srgbClr val="00B050"/>
                          </a:solidFill>
                          <a:latin typeface="Segoe UI Light" pitchFamily="34" charset="0"/>
                          <a:ea typeface="+mn-ea"/>
                          <a:cs typeface="+mn-cs"/>
                        </a:rPr>
                        <a:t>Upload directly assignment</a:t>
                      </a:r>
                    </a:p>
                    <a:p>
                      <a:pPr algn="ctr"/>
                      <a:r>
                        <a:rPr lang="en-US" sz="1800" kern="1200" baseline="0" noProof="0" dirty="0" smtClean="0">
                          <a:solidFill>
                            <a:srgbClr val="00B050"/>
                          </a:solidFill>
                          <a:latin typeface="Segoe UI Light" pitchFamily="34" charset="0"/>
                          <a:ea typeface="+mn-ea"/>
                          <a:cs typeface="+mn-cs"/>
                        </a:rPr>
                        <a:t>Look at Assignment Description </a:t>
                      </a:r>
                    </a:p>
                    <a:p>
                      <a:pPr algn="ctr"/>
                      <a:r>
                        <a:rPr lang="en-US" sz="1800" kern="1200" baseline="0" noProof="0" dirty="0" smtClean="0">
                          <a:solidFill>
                            <a:srgbClr val="FF0000"/>
                          </a:solidFill>
                          <a:latin typeface="Segoe UI Light" pitchFamily="34" charset="0"/>
                          <a:ea typeface="+mn-ea"/>
                          <a:cs typeface="+mn-cs"/>
                        </a:rPr>
                        <a:t>Evaluation metrics</a:t>
                      </a:r>
                    </a:p>
                    <a:p>
                      <a:pPr algn="ctr"/>
                      <a:r>
                        <a:rPr lang="en-US" sz="1800" kern="1200" baseline="0" noProof="0" dirty="0" smtClean="0">
                          <a:solidFill>
                            <a:srgbClr val="FF0000"/>
                          </a:solidFill>
                          <a:latin typeface="Segoe UI Light" pitchFamily="34" charset="0"/>
                          <a:ea typeface="+mn-ea"/>
                          <a:cs typeface="+mn-cs"/>
                        </a:rPr>
                        <a:t>Find team</a:t>
                      </a:r>
                    </a:p>
                    <a:p>
                      <a:pPr algn="ctr"/>
                      <a:r>
                        <a:rPr lang="en-US" sz="1800" kern="1200" baseline="0" noProof="0" dirty="0" smtClean="0">
                          <a:solidFill>
                            <a:srgbClr val="00B050"/>
                          </a:solidFill>
                          <a:latin typeface="Segoe UI Light" pitchFamily="34" charset="0"/>
                          <a:ea typeface="+mn-ea"/>
                          <a:cs typeface="+mn-cs"/>
                        </a:rPr>
                        <a:t>Have Class Page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r h="547954">
                <a:tc>
                  <a:txBody>
                    <a:bodyPr/>
                    <a:lstStyle/>
                    <a:p>
                      <a:r>
                        <a:rPr lang="en-US" noProof="0" smtClean="0">
                          <a:solidFill>
                            <a:schemeClr val="tx1">
                              <a:lumMod val="75000"/>
                              <a:lumOff val="25000"/>
                            </a:schemeClr>
                          </a:solidFill>
                          <a:latin typeface="Segoe UI Light" pitchFamily="34" charset="0"/>
                        </a:rPr>
                        <a:t>Test</a:t>
                      </a:r>
                      <a:endParaRPr lang="en-US" noProof="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US" noProof="0" dirty="0" smtClean="0">
                          <a:solidFill>
                            <a:schemeClr val="tx1">
                              <a:lumMod val="75000"/>
                              <a:lumOff val="25000"/>
                            </a:schemeClr>
                          </a:solidFill>
                          <a:latin typeface="Segoe UI Light" pitchFamily="34" charset="0"/>
                        </a:rPr>
                        <a:t>Give list of</a:t>
                      </a:r>
                      <a:r>
                        <a:rPr lang="en-US" baseline="0" noProof="0" dirty="0" smtClean="0">
                          <a:solidFill>
                            <a:schemeClr val="tx1">
                              <a:lumMod val="75000"/>
                              <a:lumOff val="25000"/>
                            </a:schemeClr>
                          </a:solidFill>
                          <a:latin typeface="Segoe UI Light" pitchFamily="34" charset="0"/>
                        </a:rPr>
                        <a:t> 10 additional features our platform could have from integrating with University – interview 20 students.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r h="479434">
                <a:tc>
                  <a:txBody>
                    <a:bodyPr/>
                    <a:lstStyle/>
                    <a:p>
                      <a:r>
                        <a:rPr lang="en-US" noProof="0" smtClean="0">
                          <a:solidFill>
                            <a:schemeClr val="tx1">
                              <a:lumMod val="75000"/>
                              <a:lumOff val="25000"/>
                            </a:schemeClr>
                          </a:solidFill>
                          <a:latin typeface="Segoe UI Light" pitchFamily="34" charset="0"/>
                        </a:rPr>
                        <a:t>Validation</a:t>
                      </a:r>
                      <a:endParaRPr lang="en-US" noProof="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US" noProof="0" dirty="0" smtClean="0">
                          <a:solidFill>
                            <a:schemeClr val="tx1">
                              <a:lumMod val="75000"/>
                              <a:lumOff val="25000"/>
                            </a:schemeClr>
                          </a:solidFill>
                          <a:latin typeface="Segoe UI Light" pitchFamily="34" charset="0"/>
                        </a:rPr>
                        <a:t>These are</a:t>
                      </a:r>
                      <a:r>
                        <a:rPr lang="en-US" baseline="0" noProof="0" dirty="0" smtClean="0">
                          <a:solidFill>
                            <a:schemeClr val="tx1">
                              <a:lumMod val="75000"/>
                              <a:lumOff val="25000"/>
                            </a:schemeClr>
                          </a:solidFill>
                          <a:latin typeface="Segoe UI Light" pitchFamily="34" charset="0"/>
                        </a:rPr>
                        <a:t> our top 5.</a:t>
                      </a:r>
                      <a:endParaRPr lang="en-US"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bl>
          </a:graphicData>
        </a:graphic>
      </p:graphicFrame>
      <p:sp>
        <p:nvSpPr>
          <p:cNvPr id="26" name="CuadroTexto 4"/>
          <p:cNvSpPr txBox="1"/>
          <p:nvPr/>
        </p:nvSpPr>
        <p:spPr>
          <a:xfrm>
            <a:off x="6267074" y="1835206"/>
            <a:ext cx="2160240" cy="369332"/>
          </a:xfrm>
          <a:prstGeom prst="rect">
            <a:avLst/>
          </a:prstGeom>
          <a:solidFill>
            <a:schemeClr val="bg1"/>
          </a:solidFill>
        </p:spPr>
        <p:txBody>
          <a:bodyPr wrap="square" rtlCol="0">
            <a:spAutoFit/>
          </a:bodyPr>
          <a:lstStyle/>
          <a:p>
            <a:pPr algn="ctr"/>
            <a:r>
              <a:rPr lang="es-CO" dirty="0" smtClean="0">
                <a:latin typeface="Segoe UI Light" pitchFamily="34" charset="0"/>
              </a:rPr>
              <a:t>1.0</a:t>
            </a:r>
            <a:endParaRPr lang="es-CO" dirty="0">
              <a:latin typeface="Segoe UI Light" pitchFamily="34" charset="0"/>
            </a:endParaRPr>
          </a:p>
        </p:txBody>
      </p:sp>
      <p:sp>
        <p:nvSpPr>
          <p:cNvPr id="27" name="CuadroTexto 5"/>
          <p:cNvSpPr txBox="1"/>
          <p:nvPr/>
        </p:nvSpPr>
        <p:spPr>
          <a:xfrm>
            <a:off x="4050421" y="1824753"/>
            <a:ext cx="2160240" cy="369332"/>
          </a:xfrm>
          <a:prstGeom prst="rect">
            <a:avLst/>
          </a:prstGeom>
          <a:solidFill>
            <a:schemeClr val="bg1"/>
          </a:solidFill>
        </p:spPr>
        <p:txBody>
          <a:bodyPr wrap="square" rtlCol="0">
            <a:spAutoFit/>
          </a:bodyPr>
          <a:lstStyle/>
          <a:p>
            <a:pPr algn="ctr"/>
            <a:r>
              <a:rPr lang="en-AU" dirty="0" err="1" smtClean="0">
                <a:latin typeface="Segoe UI Light" pitchFamily="34" charset="0"/>
              </a:rPr>
              <a:t>leadteam</a:t>
            </a:r>
            <a:endParaRPr lang="en-AU" dirty="0">
              <a:latin typeface="Segoe UI Light" pitchFamily="34" charset="0"/>
            </a:endParaRPr>
          </a:p>
        </p:txBody>
      </p:sp>
      <p:sp>
        <p:nvSpPr>
          <p:cNvPr id="28" name="CuadroTexto 6"/>
          <p:cNvSpPr txBox="1"/>
          <p:nvPr/>
        </p:nvSpPr>
        <p:spPr>
          <a:xfrm>
            <a:off x="578442" y="1723128"/>
            <a:ext cx="3312368" cy="461665"/>
          </a:xfrm>
          <a:prstGeom prst="rect">
            <a:avLst/>
          </a:prstGeom>
          <a:noFill/>
        </p:spPr>
        <p:txBody>
          <a:bodyPr wrap="square" rtlCol="0">
            <a:spAutoFit/>
          </a:bodyPr>
          <a:lstStyle/>
          <a:p>
            <a:r>
              <a:rPr lang="en-AU" sz="2400" dirty="0" smtClean="0">
                <a:solidFill>
                  <a:schemeClr val="bg1"/>
                </a:solidFill>
              </a:rPr>
              <a:t>Hypothesis Form</a:t>
            </a:r>
            <a:endParaRPr lang="en-AU" sz="2400" dirty="0">
              <a:solidFill>
                <a:schemeClr val="bg1"/>
              </a:solidFill>
            </a:endParaRPr>
          </a:p>
        </p:txBody>
      </p:sp>
      <p:sp>
        <p:nvSpPr>
          <p:cNvPr id="29" name="CuadroTexto 7"/>
          <p:cNvSpPr txBox="1"/>
          <p:nvPr/>
        </p:nvSpPr>
        <p:spPr>
          <a:xfrm>
            <a:off x="3962818" y="1556467"/>
            <a:ext cx="2016224"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30" name="CuadroTexto 8"/>
          <p:cNvSpPr txBox="1"/>
          <p:nvPr/>
        </p:nvSpPr>
        <p:spPr>
          <a:xfrm>
            <a:off x="6195066" y="1536721"/>
            <a:ext cx="2016224" cy="307777"/>
          </a:xfrm>
          <a:prstGeom prst="rect">
            <a:avLst/>
          </a:prstGeom>
          <a:noFill/>
        </p:spPr>
        <p:txBody>
          <a:bodyPr wrap="square" rtlCol="0">
            <a:spAutoFit/>
          </a:bodyPr>
          <a:lstStyle/>
          <a:p>
            <a:r>
              <a:rPr lang="en-AU" sz="1400" dirty="0" smtClean="0">
                <a:solidFill>
                  <a:schemeClr val="bg1"/>
                </a:solidFill>
              </a:rPr>
              <a:t>Versio</a:t>
            </a:r>
            <a:r>
              <a:rPr lang="en-AU" sz="1400" dirty="0">
                <a:solidFill>
                  <a:schemeClr val="bg1"/>
                </a:solidFill>
              </a:rPr>
              <a:t>n</a:t>
            </a:r>
          </a:p>
        </p:txBody>
      </p:sp>
      <p:sp>
        <p:nvSpPr>
          <p:cNvPr id="18" name="CaixaDeTexto 17"/>
          <p:cNvSpPr txBox="1"/>
          <p:nvPr/>
        </p:nvSpPr>
        <p:spPr>
          <a:xfrm>
            <a:off x="9393382" y="1717964"/>
            <a:ext cx="2604653" cy="923330"/>
          </a:xfrm>
          <a:prstGeom prst="rect">
            <a:avLst/>
          </a:prstGeom>
          <a:noFill/>
        </p:spPr>
        <p:txBody>
          <a:bodyPr wrap="square" rtlCol="0">
            <a:spAutoFit/>
          </a:bodyPr>
          <a:lstStyle/>
          <a:p>
            <a:r>
              <a:rPr lang="pt-PT" sz="5400" dirty="0" err="1" smtClean="0">
                <a:latin typeface="Segoe UI Light" pitchFamily="34" charset="0"/>
              </a:rPr>
              <a:t>Invalid</a:t>
            </a:r>
            <a:r>
              <a:rPr lang="pt-PT" sz="5400" dirty="0" smtClean="0">
                <a:latin typeface="Segoe UI Light" pitchFamily="34" charset="0"/>
              </a:rPr>
              <a:t> </a:t>
            </a:r>
            <a:endParaRPr lang="pt-PT" sz="5400" dirty="0">
              <a:latin typeface="Segoe UI Light" pitchFamily="34" charset="0"/>
            </a:endParaRPr>
          </a:p>
        </p:txBody>
      </p:sp>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304817" y="0"/>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Communication – “Satisfied”</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488322"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14</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7" name="CuadroTexto 6"/>
          <p:cNvSpPr txBox="1"/>
          <p:nvPr/>
        </p:nvSpPr>
        <p:spPr>
          <a:xfrm>
            <a:off x="6039993" y="2069842"/>
            <a:ext cx="5947220" cy="3231654"/>
          </a:xfrm>
          <a:prstGeom prst="rect">
            <a:avLst/>
          </a:prstGeom>
          <a:noFill/>
        </p:spPr>
        <p:txBody>
          <a:bodyPr wrap="square" rtlCol="0">
            <a:spAutoFit/>
          </a:bodyPr>
          <a:lstStyle/>
          <a:p>
            <a:pPr marL="457200" lvl="0" indent="-457200" algn="ctr">
              <a:buClr>
                <a:srgbClr val="019925"/>
              </a:buClr>
              <a:buSzPct val="180000"/>
            </a:pPr>
            <a:r>
              <a:rPr lang="pt-PT" sz="3200" dirty="0" err="1" smtClean="0">
                <a:solidFill>
                  <a:schemeClr val="tx1">
                    <a:lumMod val="75000"/>
                    <a:lumOff val="25000"/>
                  </a:schemeClr>
                </a:solidFill>
                <a:latin typeface="Segoe UI Light" panose="020B0502040204020203" pitchFamily="34" charset="0"/>
                <a:cs typeface="Segoe UI Light" panose="020B0502040204020203" pitchFamily="34" charset="0"/>
              </a:rPr>
              <a:t>Our</a:t>
            </a:r>
            <a:r>
              <a:rPr lang="pt-PT" sz="3200" dirty="0" smtClean="0">
                <a:solidFill>
                  <a:schemeClr val="tx1">
                    <a:lumMod val="75000"/>
                    <a:lumOff val="25000"/>
                  </a:schemeClr>
                </a:solidFill>
                <a:latin typeface="Segoe UI Light" panose="020B0502040204020203" pitchFamily="34" charset="0"/>
                <a:cs typeface="Segoe UI Light" panose="020B0502040204020203" pitchFamily="34" charset="0"/>
              </a:rPr>
              <a:t> Top 5 </a:t>
            </a:r>
            <a:r>
              <a:rPr lang="pt-PT" sz="3200" dirty="0" err="1" smtClean="0">
                <a:solidFill>
                  <a:schemeClr val="tx1">
                    <a:lumMod val="75000"/>
                    <a:lumOff val="25000"/>
                  </a:schemeClr>
                </a:solidFill>
                <a:latin typeface="Segoe UI Light" panose="020B0502040204020203" pitchFamily="34" charset="0"/>
                <a:cs typeface="Segoe UI Light" panose="020B0502040204020203" pitchFamily="34" charset="0"/>
              </a:rPr>
              <a:t>Features</a:t>
            </a:r>
            <a:r>
              <a:rPr lang="pt-PT" sz="3200" dirty="0" smtClean="0">
                <a:solidFill>
                  <a:schemeClr val="tx1">
                    <a:lumMod val="75000"/>
                    <a:lumOff val="25000"/>
                  </a:schemeClr>
                </a:solidFill>
                <a:latin typeface="Segoe UI Light" panose="020B0502040204020203" pitchFamily="34" charset="0"/>
                <a:cs typeface="Segoe UI Light" panose="020B0502040204020203" pitchFamily="34" charset="0"/>
              </a:rPr>
              <a:t> are:</a:t>
            </a:r>
          </a:p>
          <a:p>
            <a:pPr marL="457200" lvl="0" indent="-457200" algn="just">
              <a:buClr>
                <a:srgbClr val="019925"/>
              </a:buClr>
              <a:buSzPct val="180000"/>
              <a:buFont typeface="Calibri" panose="020F0502020204030204" pitchFamily="34" charset="0"/>
              <a:buChar char="˃"/>
            </a:pPr>
            <a:endParaRPr lang="pt-PT"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lvl="0" indent="-457200" algn="ctr">
              <a:buClr>
                <a:srgbClr val="019925"/>
              </a:buClr>
              <a:buSzPct val="180000"/>
            </a:pP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Automated</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Calendar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and</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Scheduling</a:t>
            </a:r>
            <a:endPar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lvl="0" indent="-457200" algn="ctr">
              <a:buClr>
                <a:srgbClr val="019925"/>
              </a:buClr>
              <a:buSzPct val="180000"/>
            </a:pP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Upload</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directly</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assignment</a:t>
            </a:r>
            <a:endPar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lvl="0" indent="-457200" algn="ctr">
              <a:buClr>
                <a:srgbClr val="019925"/>
              </a:buClr>
              <a:buSzPct val="180000"/>
            </a:pP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Class</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Page</a:t>
            </a:r>
            <a:endPar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lvl="0" indent="-457200" algn="ctr">
              <a:buClr>
                <a:srgbClr val="019925"/>
              </a:buClr>
              <a:buSzPct val="180000"/>
            </a:pP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Assignment</a:t>
            </a:r>
            <a:r>
              <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pt-PT" sz="2400" dirty="0" err="1" smtClean="0">
                <a:solidFill>
                  <a:schemeClr val="tx1">
                    <a:lumMod val="75000"/>
                    <a:lumOff val="25000"/>
                  </a:schemeClr>
                </a:solidFill>
                <a:latin typeface="Segoe UI Light" panose="020B0502040204020203" pitchFamily="34" charset="0"/>
                <a:cs typeface="Segoe UI Light" panose="020B0502040204020203" pitchFamily="34" charset="0"/>
              </a:rPr>
              <a:t>description</a:t>
            </a:r>
            <a:endPar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lvl="0" indent="-457200" algn="ctr">
              <a:buClr>
                <a:srgbClr val="019925"/>
              </a:buClr>
              <a:buSzPct val="180000"/>
            </a:pPr>
            <a:r>
              <a:rPr lang="en-US" sz="2400" dirty="0" smtClean="0">
                <a:solidFill>
                  <a:schemeClr val="tx1">
                    <a:lumMod val="75000"/>
                    <a:lumOff val="25000"/>
                  </a:schemeClr>
                </a:solidFill>
                <a:latin typeface="Segoe UI Light" panose="020B0502040204020203" pitchFamily="34" charset="0"/>
                <a:cs typeface="Segoe UI Light" panose="020B0502040204020203" pitchFamily="34" charset="0"/>
              </a:rPr>
              <a:t>Template for planning uploaded by the teacher</a:t>
            </a:r>
            <a:endParaRPr lang="pt-PT"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graphicFrame>
        <p:nvGraphicFramePr>
          <p:cNvPr id="12" name="Gráfico 11"/>
          <p:cNvGraphicFramePr/>
          <p:nvPr/>
        </p:nvGraphicFramePr>
        <p:xfrm>
          <a:off x="300038" y="1128713"/>
          <a:ext cx="5586412" cy="55292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p:cNvSpPr/>
          <p:nvPr/>
        </p:nvSpPr>
        <p:spPr>
          <a:xfrm>
            <a:off x="0" y="-43161"/>
            <a:ext cx="12192000" cy="309862"/>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riángulo rectángulo 2"/>
          <p:cNvSpPr/>
          <p:nvPr/>
        </p:nvSpPr>
        <p:spPr>
          <a:xfrm rot="10800000">
            <a:off x="0" y="-43165"/>
            <a:ext cx="12192000" cy="30986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437649"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15</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pic>
        <p:nvPicPr>
          <p:cNvPr id="27650" name="Picture 2"/>
          <p:cNvPicPr>
            <a:picLocks noChangeAspect="1" noChangeArrowheads="1"/>
          </p:cNvPicPr>
          <p:nvPr/>
        </p:nvPicPr>
        <p:blipFill>
          <a:blip r:embed="rId4" cstate="print"/>
          <a:srcRect/>
          <a:stretch>
            <a:fillRect/>
          </a:stretch>
        </p:blipFill>
        <p:spPr bwMode="auto">
          <a:xfrm>
            <a:off x="-1" y="-42589"/>
            <a:ext cx="6958013" cy="6913411"/>
          </a:xfrm>
          <a:prstGeom prst="rect">
            <a:avLst/>
          </a:prstGeom>
          <a:noFill/>
          <a:ln w="9525">
            <a:noFill/>
            <a:miter lim="800000"/>
            <a:headEnd/>
            <a:tailEnd/>
          </a:ln>
        </p:spPr>
      </p:pic>
      <p:pic>
        <p:nvPicPr>
          <p:cNvPr id="10" name="Picture 2"/>
          <p:cNvPicPr>
            <a:picLocks noChangeAspect="1" noChangeArrowheads="1"/>
          </p:cNvPicPr>
          <p:nvPr/>
        </p:nvPicPr>
        <p:blipFill>
          <a:blip r:embed="rId4" cstate="print"/>
          <a:srcRect l="55305" t="9507" r="2601" b="56154"/>
          <a:stretch>
            <a:fillRect/>
          </a:stretch>
        </p:blipFill>
        <p:spPr bwMode="auto">
          <a:xfrm>
            <a:off x="7386637" y="385762"/>
            <a:ext cx="4300537" cy="2928938"/>
          </a:xfrm>
          <a:prstGeom prst="rect">
            <a:avLst/>
          </a:prstGeom>
          <a:noFill/>
          <a:ln w="9525">
            <a:noFill/>
            <a:miter lim="800000"/>
            <a:headEnd/>
            <a:tailEnd/>
          </a:ln>
        </p:spPr>
      </p:pic>
      <p:pic>
        <p:nvPicPr>
          <p:cNvPr id="11" name="Picture 2"/>
          <p:cNvPicPr>
            <a:picLocks noChangeAspect="1" noChangeArrowheads="1"/>
          </p:cNvPicPr>
          <p:nvPr/>
        </p:nvPicPr>
        <p:blipFill>
          <a:blip r:embed="rId4" cstate="print"/>
          <a:srcRect l="55510" t="52467" r="2601" b="2893"/>
          <a:stretch>
            <a:fillRect/>
          </a:stretch>
        </p:blipFill>
        <p:spPr bwMode="auto">
          <a:xfrm>
            <a:off x="7443789" y="3300412"/>
            <a:ext cx="3643311" cy="3371850"/>
          </a:xfrm>
          <a:prstGeom prst="rect">
            <a:avLst/>
          </a:prstGeom>
          <a:noFill/>
          <a:ln w="9525">
            <a:noFill/>
            <a:miter lim="800000"/>
            <a:headEnd/>
            <a:tailEnd/>
          </a:ln>
        </p:spPr>
      </p:pic>
    </p:spTree>
    <p:extLst>
      <p:ext uri="{BB962C8B-B14F-4D97-AF65-F5344CB8AC3E}">
        <p14:creationId xmlns="" xmlns:p14="http://schemas.microsoft.com/office/powerpoint/2010/main" val="1874364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p:cNvSpPr/>
          <p:nvPr/>
        </p:nvSpPr>
        <p:spPr>
          <a:xfrm>
            <a:off x="0" y="-43161"/>
            <a:ext cx="12192000" cy="309862"/>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riángulo rectángulo 2"/>
          <p:cNvSpPr/>
          <p:nvPr/>
        </p:nvSpPr>
        <p:spPr>
          <a:xfrm rot="10800000">
            <a:off x="0" y="-43165"/>
            <a:ext cx="12192000" cy="30986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16</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pic>
        <p:nvPicPr>
          <p:cNvPr id="8" name="Imagen 7"/>
          <p:cNvPicPr>
            <a:picLocks noChangeAspect="1"/>
          </p:cNvPicPr>
          <p:nvPr/>
        </p:nvPicPr>
        <p:blipFill rotWithShape="1">
          <a:blip r:embed="rId4" cstate="print"/>
          <a:srcRect b="547"/>
          <a:stretch/>
        </p:blipFill>
        <p:spPr>
          <a:xfrm>
            <a:off x="6122337" y="3294702"/>
            <a:ext cx="6028719" cy="2855192"/>
          </a:xfrm>
          <a:prstGeom prst="rect">
            <a:avLst/>
          </a:prstGeom>
        </p:spPr>
      </p:pic>
      <p:pic>
        <p:nvPicPr>
          <p:cNvPr id="9" name="Imagen 8"/>
          <p:cNvPicPr>
            <a:picLocks noChangeAspect="1"/>
          </p:cNvPicPr>
          <p:nvPr/>
        </p:nvPicPr>
        <p:blipFill rotWithShape="1">
          <a:blip r:embed="rId5" cstate="print"/>
          <a:srcRect t="4862" b="7487"/>
          <a:stretch/>
        </p:blipFill>
        <p:spPr>
          <a:xfrm>
            <a:off x="142832" y="3294702"/>
            <a:ext cx="5979505" cy="2855192"/>
          </a:xfrm>
          <a:prstGeom prst="rect">
            <a:avLst/>
          </a:prstGeom>
        </p:spPr>
      </p:pic>
      <p:pic>
        <p:nvPicPr>
          <p:cNvPr id="10" name="Imagen 9"/>
          <p:cNvPicPr>
            <a:picLocks noChangeAspect="1"/>
          </p:cNvPicPr>
          <p:nvPr/>
        </p:nvPicPr>
        <p:blipFill>
          <a:blip r:embed="rId6" cstate="print">
            <a:clrChange>
              <a:clrFrom>
                <a:srgbClr val="FFFFFF"/>
              </a:clrFrom>
              <a:clrTo>
                <a:srgbClr val="FFFFFF">
                  <a:alpha val="0"/>
                </a:srgbClr>
              </a:clrTo>
            </a:clrChange>
          </a:blip>
          <a:stretch>
            <a:fillRect/>
          </a:stretch>
        </p:blipFill>
        <p:spPr>
          <a:xfrm>
            <a:off x="8967583" y="3380148"/>
            <a:ext cx="1287767" cy="571916"/>
          </a:xfrm>
          <a:prstGeom prst="rect">
            <a:avLst/>
          </a:prstGeom>
        </p:spPr>
      </p:pic>
      <p:pic>
        <p:nvPicPr>
          <p:cNvPr id="11" name="Imagen 10"/>
          <p:cNvPicPr>
            <a:picLocks noChangeAspect="1"/>
          </p:cNvPicPr>
          <p:nvPr/>
        </p:nvPicPr>
        <p:blipFill>
          <a:blip r:embed="rId7" cstate="print">
            <a:clrChange>
              <a:clrFrom>
                <a:srgbClr val="FFFFFF"/>
              </a:clrFrom>
              <a:clrTo>
                <a:srgbClr val="FFFFFF">
                  <a:alpha val="0"/>
                </a:srgbClr>
              </a:clrTo>
            </a:clrChange>
          </a:blip>
          <a:stretch>
            <a:fillRect/>
          </a:stretch>
        </p:blipFill>
        <p:spPr>
          <a:xfrm>
            <a:off x="3994313" y="3380148"/>
            <a:ext cx="705401" cy="961482"/>
          </a:xfrm>
          <a:prstGeom prst="rect">
            <a:avLst/>
          </a:prstGeom>
        </p:spPr>
      </p:pic>
      <p:pic>
        <p:nvPicPr>
          <p:cNvPr id="12" name="Imagen 11"/>
          <p:cNvPicPr>
            <a:picLocks noChangeAspect="1"/>
          </p:cNvPicPr>
          <p:nvPr/>
        </p:nvPicPr>
        <p:blipFill>
          <a:blip r:embed="rId8" cstate="print">
            <a:clrChange>
              <a:clrFrom>
                <a:srgbClr val="FFFFFF"/>
              </a:clrFrom>
              <a:clrTo>
                <a:srgbClr val="FFFFFF">
                  <a:alpha val="0"/>
                </a:srgbClr>
              </a:clrTo>
            </a:clrChange>
          </a:blip>
          <a:stretch>
            <a:fillRect/>
          </a:stretch>
        </p:blipFill>
        <p:spPr>
          <a:xfrm>
            <a:off x="145607" y="3383133"/>
            <a:ext cx="2091596" cy="2113603"/>
          </a:xfrm>
          <a:prstGeom prst="rect">
            <a:avLst/>
          </a:prstGeom>
        </p:spPr>
      </p:pic>
      <p:pic>
        <p:nvPicPr>
          <p:cNvPr id="13" name="Imagen 12"/>
          <p:cNvPicPr>
            <a:picLocks noChangeAspect="1"/>
          </p:cNvPicPr>
          <p:nvPr/>
        </p:nvPicPr>
        <p:blipFill rotWithShape="1">
          <a:blip r:embed="rId9" cstate="print"/>
          <a:srcRect r="17141"/>
          <a:stretch/>
        </p:blipFill>
        <p:spPr>
          <a:xfrm>
            <a:off x="5295711" y="3214375"/>
            <a:ext cx="849545" cy="1293028"/>
          </a:xfrm>
          <a:prstGeom prst="rect">
            <a:avLst/>
          </a:prstGeom>
        </p:spPr>
      </p:pic>
      <p:pic>
        <p:nvPicPr>
          <p:cNvPr id="5" name="Imagen 4"/>
          <p:cNvPicPr>
            <a:picLocks noChangeAspect="1"/>
          </p:cNvPicPr>
          <p:nvPr/>
        </p:nvPicPr>
        <p:blipFill>
          <a:blip r:embed="rId10" cstate="print"/>
          <a:stretch>
            <a:fillRect/>
          </a:stretch>
        </p:blipFill>
        <p:spPr>
          <a:xfrm>
            <a:off x="2445902" y="628215"/>
            <a:ext cx="7398707" cy="2224645"/>
          </a:xfrm>
          <a:prstGeom prst="rect">
            <a:avLst/>
          </a:prstGeom>
        </p:spPr>
      </p:pic>
    </p:spTree>
    <p:extLst>
      <p:ext uri="{BB962C8B-B14F-4D97-AF65-F5344CB8AC3E}">
        <p14:creationId xmlns="" xmlns:p14="http://schemas.microsoft.com/office/powerpoint/2010/main" val="237464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40944" y="1691211"/>
            <a:ext cx="12232944" cy="3099459"/>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5" name="Conector recto de flecha 14"/>
          <p:cNvCxnSpPr/>
          <p:nvPr/>
        </p:nvCxnSpPr>
        <p:spPr>
          <a:xfrm>
            <a:off x="-40944" y="1822742"/>
            <a:ext cx="12192000" cy="44663"/>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Subtitle subtitle</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rot="5400000">
            <a:off x="-674277" y="2754723"/>
            <a:ext cx="2610866" cy="1099887"/>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2</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29" name="CuadroTexto 28"/>
          <p:cNvSpPr txBox="1"/>
          <p:nvPr/>
        </p:nvSpPr>
        <p:spPr>
          <a:xfrm>
            <a:off x="1012996" y="2207163"/>
            <a:ext cx="11945257" cy="1446550"/>
          </a:xfrm>
          <a:prstGeom prst="rect">
            <a:avLst/>
          </a:prstGeom>
          <a:noFill/>
        </p:spPr>
        <p:txBody>
          <a:bodyPr wrap="square" rtlCol="0">
            <a:spAutoFit/>
          </a:bodyPr>
          <a:lstStyle/>
          <a:p>
            <a:r>
              <a:rPr lang="en-AU" sz="8800" b="1" dirty="0" err="1" smtClean="0">
                <a:solidFill>
                  <a:schemeClr val="bg1"/>
                </a:solidFill>
                <a:latin typeface="Segoe UI Light" panose="020B0502040204020203" pitchFamily="34" charset="0"/>
                <a:cs typeface="Segoe UI Light" panose="020B0502040204020203" pitchFamily="34" charset="0"/>
              </a:rPr>
              <a:t>Facebook</a:t>
            </a:r>
            <a:r>
              <a:rPr lang="en-AU" sz="8800" b="1" dirty="0" smtClean="0">
                <a:solidFill>
                  <a:schemeClr val="bg1"/>
                </a:solidFill>
                <a:latin typeface="Segoe UI Light" panose="020B0502040204020203" pitchFamily="34" charset="0"/>
                <a:cs typeface="Segoe UI Light" panose="020B0502040204020203" pitchFamily="34" charset="0"/>
              </a:rPr>
              <a:t> App</a:t>
            </a:r>
            <a:endParaRPr lang="en-AU" sz="8800" b="1" dirty="0">
              <a:solidFill>
                <a:schemeClr val="bg1"/>
              </a:solidFill>
              <a:latin typeface="Segoe UI Light" panose="020B0502040204020203" pitchFamily="34" charset="0"/>
              <a:cs typeface="Segoe UI Light" panose="020B0502040204020203" pitchFamily="34" charset="0"/>
            </a:endParaRPr>
          </a:p>
        </p:txBody>
      </p:sp>
      <p:sp>
        <p:nvSpPr>
          <p:cNvPr id="31" name="Triángulo rectángulo 30"/>
          <p:cNvSpPr/>
          <p:nvPr/>
        </p:nvSpPr>
        <p:spPr>
          <a:xfrm rot="16200000">
            <a:off x="10244030" y="2825275"/>
            <a:ext cx="2610866" cy="1099887"/>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 xmlns:p14="http://schemas.microsoft.com/office/powerpoint/2010/main" val="13685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Hypothesis 19</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7950"/>
            <a:ext cx="561474" cy="359778"/>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3</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cxnSp>
        <p:nvCxnSpPr>
          <p:cNvPr id="23" name="Conector recto de flecha 14"/>
          <p:cNvCxnSpPr/>
          <p:nvPr/>
        </p:nvCxnSpPr>
        <p:spPr>
          <a:xfrm flipV="1">
            <a:off x="9982056" y="6432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Rectángulo 2"/>
          <p:cNvSpPr/>
          <p:nvPr/>
        </p:nvSpPr>
        <p:spPr>
          <a:xfrm>
            <a:off x="636258" y="1770711"/>
            <a:ext cx="8352928" cy="3960441"/>
          </a:xfrm>
          <a:prstGeom prst="rect">
            <a:avLst/>
          </a:prstGeom>
          <a:gradFill flip="none" rotWithShape="1">
            <a:gsLst>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13" name="Tabela 12"/>
          <p:cNvGraphicFramePr>
            <a:graphicFrameLocks noGrp="1"/>
          </p:cNvGraphicFramePr>
          <p:nvPr>
            <p:extLst>
              <p:ext uri="{D42A27DB-BD31-4B8C-83A1-F6EECF244321}">
                <p14:modId xmlns:p14="http://schemas.microsoft.com/office/powerpoint/2010/main" xmlns="" val="65489171"/>
              </p:ext>
            </p:extLst>
          </p:nvPr>
        </p:nvGraphicFramePr>
        <p:xfrm>
          <a:off x="924290" y="2562800"/>
          <a:ext cx="7740352" cy="2863110"/>
        </p:xfrm>
        <a:graphic>
          <a:graphicData uri="http://schemas.openxmlformats.org/drawingml/2006/table">
            <a:tbl>
              <a:tblPr firstRow="1" bandRow="1">
                <a:tableStyleId>{5C22544A-7EE6-4342-B048-85BDC9FD1C3A}</a:tableStyleId>
              </a:tblPr>
              <a:tblGrid>
                <a:gridCol w="1741893"/>
                <a:gridCol w="3219871"/>
                <a:gridCol w="2778588"/>
              </a:tblGrid>
              <a:tr h="391352">
                <a:tc gridSpan="2">
                  <a:txBody>
                    <a:bodyPr/>
                    <a:lstStyle/>
                    <a:p>
                      <a:r>
                        <a:rPr lang="en-AU" noProof="0" dirty="0" smtClean="0">
                          <a:latin typeface="Segoe UI Light" pitchFamily="34" charset="0"/>
                        </a:rPr>
                        <a:t>Component:  Channels</a:t>
                      </a:r>
                      <a:endParaRPr lang="en-AU" noProof="0" dirty="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c hMerge="1">
                  <a:txBody>
                    <a:bodyPr/>
                    <a:lstStyle/>
                    <a:p>
                      <a:endParaRPr lang="pt-PT" dirty="0"/>
                    </a:p>
                  </a:txBody>
                  <a:tcPr/>
                </a:tc>
                <a:tc>
                  <a:txBody>
                    <a:bodyPr/>
                    <a:lstStyle/>
                    <a:p>
                      <a:r>
                        <a:rPr lang="en-AU" noProof="0" dirty="0" smtClean="0">
                          <a:latin typeface="Segoe UI Light" pitchFamily="34" charset="0"/>
                        </a:rPr>
                        <a:t>Code:                       CH07</a:t>
                      </a:r>
                      <a:endParaRPr lang="en-AU" noProof="0" dirty="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r>
              <a:tr h="978379">
                <a:tc>
                  <a:txBody>
                    <a:bodyPr/>
                    <a:lstStyle/>
                    <a:p>
                      <a:r>
                        <a:rPr lang="en-US" noProof="0" smtClean="0">
                          <a:solidFill>
                            <a:schemeClr val="tx1">
                              <a:lumMod val="75000"/>
                              <a:lumOff val="25000"/>
                            </a:schemeClr>
                          </a:solidFill>
                          <a:latin typeface="Segoe UI Light" pitchFamily="34" charset="0"/>
                        </a:rPr>
                        <a:t>Hypothesis</a:t>
                      </a:r>
                      <a:endParaRPr lang="en-US" noProof="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US" sz="1800" kern="1200" noProof="0" dirty="0" smtClean="0">
                          <a:solidFill>
                            <a:schemeClr val="tx1">
                              <a:lumMod val="75000"/>
                              <a:lumOff val="25000"/>
                            </a:schemeClr>
                          </a:solidFill>
                          <a:latin typeface="Segoe UI Light" pitchFamily="34" charset="0"/>
                          <a:ea typeface="+mn-ea"/>
                          <a:cs typeface="+mn-cs"/>
                        </a:rPr>
                        <a:t>Users will prefer the platform</a:t>
                      </a:r>
                      <a:r>
                        <a:rPr lang="en-US" sz="1800" kern="1200" baseline="0" noProof="0" dirty="0" smtClean="0">
                          <a:solidFill>
                            <a:schemeClr val="tx1">
                              <a:lumMod val="75000"/>
                              <a:lumOff val="25000"/>
                            </a:schemeClr>
                          </a:solidFill>
                          <a:latin typeface="Segoe UI Light" pitchFamily="34" charset="0"/>
                          <a:ea typeface="+mn-ea"/>
                          <a:cs typeface="+mn-cs"/>
                        </a:rPr>
                        <a:t> as a </a:t>
                      </a:r>
                      <a:r>
                        <a:rPr lang="en-US" sz="1800" kern="1200" baseline="0" noProof="0" dirty="0" err="1" smtClean="0">
                          <a:solidFill>
                            <a:schemeClr val="tx1">
                              <a:lumMod val="75000"/>
                              <a:lumOff val="25000"/>
                            </a:schemeClr>
                          </a:solidFill>
                          <a:latin typeface="Segoe UI Light" pitchFamily="34" charset="0"/>
                          <a:ea typeface="+mn-ea"/>
                          <a:cs typeface="+mn-cs"/>
                        </a:rPr>
                        <a:t>Facebook</a:t>
                      </a:r>
                      <a:r>
                        <a:rPr lang="en-US" sz="1800" kern="1200" baseline="0" noProof="0" dirty="0" smtClean="0">
                          <a:solidFill>
                            <a:schemeClr val="tx1">
                              <a:lumMod val="75000"/>
                              <a:lumOff val="25000"/>
                            </a:schemeClr>
                          </a:solidFill>
                          <a:latin typeface="Segoe UI Light" pitchFamily="34" charset="0"/>
                          <a:ea typeface="+mn-ea"/>
                          <a:cs typeface="+mn-cs"/>
                        </a:rPr>
                        <a:t> App. </a:t>
                      </a:r>
                      <a:endParaRPr lang="en-US" sz="1800" kern="1200" noProof="0" dirty="0" smtClean="0">
                        <a:solidFill>
                          <a:schemeClr val="tx1">
                            <a:lumMod val="75000"/>
                            <a:lumOff val="25000"/>
                          </a:schemeClr>
                        </a:solidFill>
                        <a:latin typeface="Segoe UI Light" pitchFamily="34" charset="0"/>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dirty="0"/>
                    </a:p>
                  </a:txBody>
                  <a:tcPr/>
                </a:tc>
              </a:tr>
              <a:tr h="1006533">
                <a:tc>
                  <a:txBody>
                    <a:bodyPr/>
                    <a:lstStyle/>
                    <a:p>
                      <a:r>
                        <a:rPr lang="en-US" noProof="0" dirty="0" smtClean="0">
                          <a:solidFill>
                            <a:schemeClr val="tx1">
                              <a:lumMod val="75000"/>
                              <a:lumOff val="25000"/>
                            </a:schemeClr>
                          </a:solidFill>
                          <a:latin typeface="Segoe UI Light" pitchFamily="34" charset="0"/>
                        </a:rPr>
                        <a:t>Test</a:t>
                      </a:r>
                      <a:endParaRPr lang="en-US"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US" sz="1800" kern="1200" noProof="0" dirty="0" smtClean="0">
                          <a:solidFill>
                            <a:srgbClr val="00B050"/>
                          </a:solidFill>
                          <a:latin typeface="Segoe UI Light" pitchFamily="34" charset="0"/>
                          <a:ea typeface="+mn-ea"/>
                          <a:cs typeface="+mn-cs"/>
                        </a:rPr>
                        <a:t>Survey 100</a:t>
                      </a:r>
                      <a:r>
                        <a:rPr lang="en-US" sz="1800" kern="1200" noProof="0" dirty="0" smtClean="0">
                          <a:solidFill>
                            <a:schemeClr val="tx1">
                              <a:lumMod val="75000"/>
                              <a:lumOff val="25000"/>
                            </a:schemeClr>
                          </a:solidFill>
                          <a:latin typeface="Segoe UI Light" pitchFamily="34" charset="0"/>
                          <a:ea typeface="+mn-ea"/>
                          <a:cs typeface="+mn-cs"/>
                        </a:rPr>
                        <a:t> and </a:t>
                      </a:r>
                      <a:r>
                        <a:rPr lang="en-US" sz="1800" kern="1200" noProof="0" dirty="0" smtClean="0">
                          <a:solidFill>
                            <a:srgbClr val="00B050"/>
                          </a:solidFill>
                          <a:latin typeface="Segoe UI Light" pitchFamily="34" charset="0"/>
                          <a:ea typeface="+mn-ea"/>
                          <a:cs typeface="+mn-cs"/>
                        </a:rPr>
                        <a:t>interview 20 </a:t>
                      </a:r>
                      <a:r>
                        <a:rPr lang="en-US" sz="1800" kern="1200" noProof="0" dirty="0" smtClean="0">
                          <a:solidFill>
                            <a:schemeClr val="tx1">
                              <a:lumMod val="75000"/>
                              <a:lumOff val="25000"/>
                            </a:schemeClr>
                          </a:solidFill>
                          <a:latin typeface="Segoe UI Light" pitchFamily="34" charset="0"/>
                          <a:ea typeface="+mn-ea"/>
                          <a:cs typeface="+mn-cs"/>
                        </a:rPr>
                        <a:t>students and survey 15 teachers from a scale from 1 to 5 (being 1 "I don't like it" to 5 "perfect").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r h="486846">
                <a:tc>
                  <a:txBody>
                    <a:bodyPr/>
                    <a:lstStyle/>
                    <a:p>
                      <a:r>
                        <a:rPr lang="en-US" noProof="0" smtClean="0">
                          <a:solidFill>
                            <a:schemeClr val="tx1">
                              <a:lumMod val="75000"/>
                              <a:lumOff val="25000"/>
                            </a:schemeClr>
                          </a:solidFill>
                          <a:latin typeface="Segoe UI Light" pitchFamily="34" charset="0"/>
                        </a:rPr>
                        <a:t>Validation</a:t>
                      </a:r>
                      <a:endParaRPr lang="en-US" noProof="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US" sz="1800" kern="1200" noProof="0" dirty="0" smtClean="0">
                          <a:solidFill>
                            <a:schemeClr val="tx1">
                              <a:lumMod val="75000"/>
                              <a:lumOff val="25000"/>
                            </a:schemeClr>
                          </a:solidFill>
                          <a:latin typeface="Segoe UI Light" pitchFamily="34" charset="0"/>
                          <a:ea typeface="+mn-ea"/>
                          <a:cs typeface="+mn-cs"/>
                        </a:rPr>
                        <a:t> 80% responded 3 and above.</a:t>
                      </a:r>
                      <a:endParaRPr lang="en-US" sz="1800" kern="1200" noProof="0" dirty="0">
                        <a:solidFill>
                          <a:schemeClr val="tx1">
                            <a:lumMod val="75000"/>
                            <a:lumOff val="25000"/>
                          </a:schemeClr>
                        </a:solidFill>
                        <a:latin typeface="Segoe UI Light" pitchFamily="34" charset="0"/>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dirty="0"/>
                    </a:p>
                  </a:txBody>
                  <a:tcPr/>
                </a:tc>
              </a:tr>
            </a:tbl>
          </a:graphicData>
        </a:graphic>
      </p:graphicFrame>
      <p:sp>
        <p:nvSpPr>
          <p:cNvPr id="18" name="CuadroTexto 4"/>
          <p:cNvSpPr txBox="1"/>
          <p:nvPr/>
        </p:nvSpPr>
        <p:spPr>
          <a:xfrm>
            <a:off x="6540914" y="2069197"/>
            <a:ext cx="2160240" cy="369332"/>
          </a:xfrm>
          <a:prstGeom prst="rect">
            <a:avLst/>
          </a:prstGeom>
          <a:solidFill>
            <a:schemeClr val="bg1"/>
          </a:solidFill>
        </p:spPr>
        <p:txBody>
          <a:bodyPr wrap="square" rtlCol="0">
            <a:spAutoFit/>
          </a:bodyPr>
          <a:lstStyle/>
          <a:p>
            <a:pPr algn="ctr"/>
            <a:r>
              <a:rPr lang="es-CO" dirty="0" smtClean="0">
                <a:latin typeface="Segoe UI Light" pitchFamily="34" charset="0"/>
              </a:rPr>
              <a:t>2.0</a:t>
            </a:r>
            <a:endParaRPr lang="es-CO" dirty="0">
              <a:latin typeface="Segoe UI Light" pitchFamily="34" charset="0"/>
            </a:endParaRPr>
          </a:p>
        </p:txBody>
      </p:sp>
      <p:sp>
        <p:nvSpPr>
          <p:cNvPr id="19" name="CuadroTexto 5"/>
          <p:cNvSpPr txBox="1"/>
          <p:nvPr/>
        </p:nvSpPr>
        <p:spPr>
          <a:xfrm>
            <a:off x="4324261" y="2058744"/>
            <a:ext cx="2160240" cy="369332"/>
          </a:xfrm>
          <a:prstGeom prst="rect">
            <a:avLst/>
          </a:prstGeom>
          <a:solidFill>
            <a:schemeClr val="bg1"/>
          </a:solidFill>
        </p:spPr>
        <p:txBody>
          <a:bodyPr wrap="square" rtlCol="0">
            <a:spAutoFit/>
          </a:bodyPr>
          <a:lstStyle/>
          <a:p>
            <a:pPr algn="ctr"/>
            <a:r>
              <a:rPr lang="en-AU" dirty="0" err="1" smtClean="0">
                <a:latin typeface="Segoe UI Light" pitchFamily="34" charset="0"/>
              </a:rPr>
              <a:t>leadteam</a:t>
            </a:r>
            <a:endParaRPr lang="en-AU" dirty="0">
              <a:latin typeface="Segoe UI Light" pitchFamily="34" charset="0"/>
            </a:endParaRPr>
          </a:p>
        </p:txBody>
      </p:sp>
      <p:sp>
        <p:nvSpPr>
          <p:cNvPr id="20" name="CuadroTexto 6"/>
          <p:cNvSpPr txBox="1"/>
          <p:nvPr/>
        </p:nvSpPr>
        <p:spPr>
          <a:xfrm>
            <a:off x="852282" y="1957119"/>
            <a:ext cx="3312368" cy="461665"/>
          </a:xfrm>
          <a:prstGeom prst="rect">
            <a:avLst/>
          </a:prstGeom>
          <a:noFill/>
        </p:spPr>
        <p:txBody>
          <a:bodyPr wrap="square" rtlCol="0">
            <a:spAutoFit/>
          </a:bodyPr>
          <a:lstStyle/>
          <a:p>
            <a:r>
              <a:rPr lang="en-AU" sz="2400" dirty="0" smtClean="0">
                <a:solidFill>
                  <a:schemeClr val="bg1"/>
                </a:solidFill>
              </a:rPr>
              <a:t>Hypothesis Form</a:t>
            </a:r>
            <a:endParaRPr lang="en-AU" sz="2400" dirty="0">
              <a:solidFill>
                <a:schemeClr val="bg1"/>
              </a:solidFill>
            </a:endParaRPr>
          </a:p>
        </p:txBody>
      </p:sp>
      <p:sp>
        <p:nvSpPr>
          <p:cNvPr id="21" name="CuadroTexto 7"/>
          <p:cNvSpPr txBox="1"/>
          <p:nvPr/>
        </p:nvSpPr>
        <p:spPr>
          <a:xfrm>
            <a:off x="4236658" y="1790458"/>
            <a:ext cx="2016224"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22" name="CuadroTexto 8"/>
          <p:cNvSpPr txBox="1"/>
          <p:nvPr/>
        </p:nvSpPr>
        <p:spPr>
          <a:xfrm>
            <a:off x="6468906" y="1770712"/>
            <a:ext cx="2016224" cy="307777"/>
          </a:xfrm>
          <a:prstGeom prst="rect">
            <a:avLst/>
          </a:prstGeom>
          <a:noFill/>
        </p:spPr>
        <p:txBody>
          <a:bodyPr wrap="square" rtlCol="0">
            <a:spAutoFit/>
          </a:bodyPr>
          <a:lstStyle/>
          <a:p>
            <a:r>
              <a:rPr lang="en-AU" sz="1400" dirty="0" smtClean="0">
                <a:solidFill>
                  <a:schemeClr val="bg1"/>
                </a:solidFill>
              </a:rPr>
              <a:t>Versio</a:t>
            </a:r>
            <a:r>
              <a:rPr lang="en-AU" sz="1400" dirty="0">
                <a:solidFill>
                  <a:schemeClr val="bg1"/>
                </a:solidFill>
              </a:rPr>
              <a:t>n</a:t>
            </a:r>
          </a:p>
        </p:txBody>
      </p:sp>
      <p:sp>
        <p:nvSpPr>
          <p:cNvPr id="26" name="CaixaDeTexto 25"/>
          <p:cNvSpPr txBox="1"/>
          <p:nvPr/>
        </p:nvSpPr>
        <p:spPr>
          <a:xfrm>
            <a:off x="9393382" y="1717964"/>
            <a:ext cx="2604653" cy="923330"/>
          </a:xfrm>
          <a:prstGeom prst="rect">
            <a:avLst/>
          </a:prstGeom>
          <a:noFill/>
        </p:spPr>
        <p:txBody>
          <a:bodyPr wrap="square" rtlCol="0">
            <a:spAutoFit/>
          </a:bodyPr>
          <a:lstStyle/>
          <a:p>
            <a:r>
              <a:rPr lang="pt-PT" sz="5400" dirty="0" err="1" smtClean="0">
                <a:latin typeface="Segoe UI Light" pitchFamily="34" charset="0"/>
              </a:rPr>
              <a:t>Valid</a:t>
            </a:r>
            <a:r>
              <a:rPr lang="pt-PT" sz="5400" dirty="0" smtClean="0">
                <a:latin typeface="Segoe UI Light" pitchFamily="34" charset="0"/>
              </a:rPr>
              <a:t> </a:t>
            </a:r>
            <a:r>
              <a:rPr lang="pt-PT" sz="5400" dirty="0" smtClean="0">
                <a:latin typeface="Segoe UI Light" pitchFamily="34" charset="0"/>
                <a:sym typeface="Wingdings" pitchFamily="2" charset="2"/>
              </a:rPr>
              <a:t></a:t>
            </a:r>
            <a:endParaRPr lang="pt-PT" sz="5400" dirty="0">
              <a:latin typeface="Segoe UI Light" pitchFamily="34" charset="0"/>
            </a:endParaRPr>
          </a:p>
        </p:txBody>
      </p:sp>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err="1" smtClean="0">
                <a:solidFill>
                  <a:schemeClr val="bg1"/>
                </a:solidFill>
                <a:latin typeface="Segoe UI Light" panose="020B0502040204020203" pitchFamily="34" charset="0"/>
                <a:cs typeface="Segoe UI Light" panose="020B0502040204020203" pitchFamily="34" charset="0"/>
              </a:rPr>
              <a:t>Facebook</a:t>
            </a:r>
            <a:r>
              <a:rPr lang="en-AU" sz="7200" dirty="0" smtClean="0">
                <a:solidFill>
                  <a:schemeClr val="bg1"/>
                </a:solidFill>
                <a:latin typeface="Segoe UI Light" panose="020B0502040204020203" pitchFamily="34" charset="0"/>
                <a:cs typeface="Segoe UI Light" panose="020B0502040204020203" pitchFamily="34" charset="0"/>
              </a:rPr>
              <a:t> App – “Yes”</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4</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7" name="CuadroTexto 6"/>
          <p:cNvSpPr txBox="1"/>
          <p:nvPr/>
        </p:nvSpPr>
        <p:spPr>
          <a:xfrm>
            <a:off x="5879939" y="1411586"/>
            <a:ext cx="5640171" cy="1815882"/>
          </a:xfrm>
          <a:prstGeom prst="rect">
            <a:avLst/>
          </a:prstGeom>
          <a:noFill/>
        </p:spPr>
        <p:txBody>
          <a:bodyPr wrap="square" rtlCol="0">
            <a:spAutoFit/>
          </a:bodyPr>
          <a:lstStyle/>
          <a:p>
            <a:pPr marL="457200" indent="-457200">
              <a:buClr>
                <a:srgbClr val="019925"/>
              </a:buClr>
              <a:buSzPct val="180000"/>
              <a:buFont typeface="Calibri" panose="020F0502020204030204" pitchFamily="34" charset="0"/>
              <a:buChar char="˃"/>
            </a:pPr>
            <a:r>
              <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rPr>
              <a:t>90% rated 3 and above</a:t>
            </a:r>
          </a:p>
          <a:p>
            <a:pPr marL="457200" indent="-457200">
              <a:buClr>
                <a:srgbClr val="019925"/>
              </a:buClr>
              <a:buSzPct val="180000"/>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r>
              <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rPr>
              <a:t>Many envision it connected with </a:t>
            </a:r>
            <a:r>
              <a:rPr lang="en-AU" sz="2800" dirty="0" err="1" smtClean="0">
                <a:solidFill>
                  <a:schemeClr val="tx1">
                    <a:lumMod val="75000"/>
                    <a:lumOff val="25000"/>
                  </a:schemeClr>
                </a:solidFill>
                <a:latin typeface="Segoe UI Light" panose="020B0502040204020203" pitchFamily="34" charset="0"/>
                <a:cs typeface="Segoe UI Light" panose="020B0502040204020203" pitchFamily="34" charset="0"/>
              </a:rPr>
              <a:t>Facebook</a:t>
            </a:r>
            <a:r>
              <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rPr>
              <a:t> but not inside it:</a:t>
            </a: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graphicFrame>
        <p:nvGraphicFramePr>
          <p:cNvPr id="13" name="Gráfico 12"/>
          <p:cNvGraphicFramePr/>
          <p:nvPr/>
        </p:nvGraphicFramePr>
        <p:xfrm>
          <a:off x="511214" y="1258746"/>
          <a:ext cx="5044633" cy="5408271"/>
        </p:xfrm>
        <a:graphic>
          <a:graphicData uri="http://schemas.openxmlformats.org/drawingml/2006/chart">
            <c:chart xmlns:c="http://schemas.openxmlformats.org/drawingml/2006/chart" xmlns:r="http://schemas.openxmlformats.org/officeDocument/2006/relationships" r:id="rId4"/>
          </a:graphicData>
        </a:graphic>
      </p:graphicFrame>
      <p:sp>
        <p:nvSpPr>
          <p:cNvPr id="18" name="Rectângulo 17"/>
          <p:cNvSpPr/>
          <p:nvPr/>
        </p:nvSpPr>
        <p:spPr>
          <a:xfrm>
            <a:off x="6082259" y="3834642"/>
            <a:ext cx="5457702" cy="2246769"/>
          </a:xfrm>
          <a:prstGeom prst="rect">
            <a:avLst/>
          </a:prstGeom>
        </p:spPr>
        <p:txBody>
          <a:bodyPr wrap="square">
            <a:spAutoFit/>
          </a:bodyPr>
          <a:lstStyle/>
          <a:p>
            <a:pPr marL="457200" indent="-457200" algn="ctr">
              <a:buClr>
                <a:srgbClr val="019925"/>
              </a:buClr>
              <a:buSzPct val="180000"/>
            </a:pP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Connected with </a:t>
            </a:r>
            <a:r>
              <a:rPr lang="en-US" sz="2000" i="1" dirty="0" err="1" smtClean="0">
                <a:solidFill>
                  <a:schemeClr val="tx1">
                    <a:lumMod val="75000"/>
                    <a:lumOff val="25000"/>
                  </a:schemeClr>
                </a:solidFill>
                <a:latin typeface="Segoe UI Light" panose="020B0502040204020203" pitchFamily="34" charset="0"/>
                <a:cs typeface="Segoe UI Light" panose="020B0502040204020203" pitchFamily="34" charset="0"/>
              </a:rPr>
              <a:t>Facebook</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 but actually separated</a:t>
            </a:r>
          </a:p>
          <a:p>
            <a:pPr marL="457200" indent="-457200" algn="ctr">
              <a:buClr>
                <a:srgbClr val="019925"/>
              </a:buClr>
              <a:buSzPct val="180000"/>
            </a:pPr>
            <a:endPar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There </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are some people that don’t have </a:t>
            </a:r>
            <a:r>
              <a:rPr lang="en-US" sz="2000" i="1" dirty="0" err="1" smtClean="0">
                <a:solidFill>
                  <a:schemeClr val="tx1">
                    <a:lumMod val="75000"/>
                    <a:lumOff val="25000"/>
                  </a:schemeClr>
                </a:solidFill>
                <a:latin typeface="Segoe UI Light" panose="020B0502040204020203" pitchFamily="34" charset="0"/>
                <a:cs typeface="Segoe UI Light" panose="020B0502040204020203" pitchFamily="34" charset="0"/>
              </a:rPr>
              <a:t>Facebook</a:t>
            </a: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lvl="0" indent="-457200" algn="ctr">
              <a:buClr>
                <a:srgbClr val="019925"/>
              </a:buClr>
              <a:buSzPct val="180000"/>
            </a:pPr>
            <a:r>
              <a:rPr lang="en-US" sz="2000" i="1" dirty="0" err="1" smtClean="0">
                <a:solidFill>
                  <a:schemeClr val="tx1">
                    <a:lumMod val="75000"/>
                    <a:lumOff val="25000"/>
                  </a:schemeClr>
                </a:solidFill>
                <a:latin typeface="Segoe UI Light" panose="020B0502040204020203" pitchFamily="34" charset="0"/>
                <a:cs typeface="Segoe UI Light" panose="020B0502040204020203" pitchFamily="34" charset="0"/>
              </a:rPr>
              <a:t>Facebook</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 app is probably the best place to make sure everyone will be able to use it.</a:t>
            </a:r>
          </a:p>
          <a:p>
            <a:pPr marL="457200" indent="-457200">
              <a:buClr>
                <a:srgbClr val="019925"/>
              </a:buClr>
              <a:buSzPct val="180000"/>
            </a:pPr>
            <a:endParaRPr lang="en-AU"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cxnSp>
        <p:nvCxnSpPr>
          <p:cNvPr id="21" name="Conexão recta 20"/>
          <p:cNvCxnSpPr/>
          <p:nvPr/>
        </p:nvCxnSpPr>
        <p:spPr>
          <a:xfrm>
            <a:off x="6319777" y="3483980"/>
            <a:ext cx="5157848" cy="217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40944" y="1691211"/>
            <a:ext cx="12232944" cy="3099459"/>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5" name="Conector recto de flecha 14"/>
          <p:cNvCxnSpPr/>
          <p:nvPr/>
        </p:nvCxnSpPr>
        <p:spPr>
          <a:xfrm>
            <a:off x="-40944" y="1822742"/>
            <a:ext cx="12192000" cy="44663"/>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Subtitle subtitle</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rot="5400000">
            <a:off x="-674277" y="2754723"/>
            <a:ext cx="2610866" cy="1099887"/>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5</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29" name="CuadroTexto 28"/>
          <p:cNvSpPr txBox="1"/>
          <p:nvPr/>
        </p:nvSpPr>
        <p:spPr>
          <a:xfrm>
            <a:off x="1012996" y="2207163"/>
            <a:ext cx="11945257" cy="1446550"/>
          </a:xfrm>
          <a:prstGeom prst="rect">
            <a:avLst/>
          </a:prstGeom>
          <a:noFill/>
        </p:spPr>
        <p:txBody>
          <a:bodyPr wrap="square" rtlCol="0">
            <a:spAutoFit/>
          </a:bodyPr>
          <a:lstStyle/>
          <a:p>
            <a:r>
              <a:rPr lang="en-AU" sz="8800" b="1" dirty="0" smtClean="0">
                <a:solidFill>
                  <a:schemeClr val="bg1"/>
                </a:solidFill>
                <a:latin typeface="Segoe UI Light" panose="020B0502040204020203" pitchFamily="34" charset="0"/>
                <a:cs typeface="Segoe UI Light" panose="020B0502040204020203" pitchFamily="34" charset="0"/>
              </a:rPr>
              <a:t>Our MVP</a:t>
            </a:r>
            <a:endParaRPr lang="en-AU" sz="8800" b="1" dirty="0">
              <a:solidFill>
                <a:schemeClr val="bg1"/>
              </a:solidFill>
              <a:latin typeface="Segoe UI Light" panose="020B0502040204020203" pitchFamily="34" charset="0"/>
              <a:cs typeface="Segoe UI Light" panose="020B0502040204020203" pitchFamily="34" charset="0"/>
            </a:endParaRPr>
          </a:p>
        </p:txBody>
      </p:sp>
      <p:sp>
        <p:nvSpPr>
          <p:cNvPr id="31" name="Triángulo rectángulo 30"/>
          <p:cNvSpPr/>
          <p:nvPr/>
        </p:nvSpPr>
        <p:spPr>
          <a:xfrm rot="16200000">
            <a:off x="10244030" y="2825275"/>
            <a:ext cx="2610866" cy="1099887"/>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 xmlns:p14="http://schemas.microsoft.com/office/powerpoint/2010/main" val="136853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Hypothesis 27</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6</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21" name="CuadroTexto 7"/>
          <p:cNvSpPr txBox="1"/>
          <p:nvPr/>
        </p:nvSpPr>
        <p:spPr>
          <a:xfrm>
            <a:off x="5327914" y="1673699"/>
            <a:ext cx="2688299"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23" name="Rectángulo 2"/>
          <p:cNvSpPr/>
          <p:nvPr/>
        </p:nvSpPr>
        <p:spPr>
          <a:xfrm>
            <a:off x="534082" y="1643560"/>
            <a:ext cx="8352928" cy="3456385"/>
          </a:xfrm>
          <a:prstGeom prst="rect">
            <a:avLst/>
          </a:prstGeom>
          <a:gradFill flip="none" rotWithShape="1">
            <a:gsLst>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aphicFrame>
        <p:nvGraphicFramePr>
          <p:cNvPr id="25" name="Tabela 4"/>
          <p:cNvGraphicFramePr>
            <a:graphicFrameLocks noGrp="1"/>
          </p:cNvGraphicFramePr>
          <p:nvPr>
            <p:extLst>
              <p:ext uri="{D42A27DB-BD31-4B8C-83A1-F6EECF244321}">
                <p14:modId xmlns="" xmlns:p14="http://schemas.microsoft.com/office/powerpoint/2010/main" val="1682586560"/>
              </p:ext>
            </p:extLst>
          </p:nvPr>
        </p:nvGraphicFramePr>
        <p:xfrm>
          <a:off x="822114" y="2435649"/>
          <a:ext cx="7740352" cy="2468390"/>
        </p:xfrm>
        <a:graphic>
          <a:graphicData uri="http://schemas.openxmlformats.org/drawingml/2006/table">
            <a:tbl>
              <a:tblPr firstRow="1" bandRow="1">
                <a:tableStyleId>{5C22544A-7EE6-4342-B048-85BDC9FD1C3A}</a:tableStyleId>
              </a:tblPr>
              <a:tblGrid>
                <a:gridCol w="1741893"/>
                <a:gridCol w="3219871"/>
                <a:gridCol w="2778588"/>
              </a:tblGrid>
              <a:tr h="385393">
                <a:tc gridSpan="2">
                  <a:txBody>
                    <a:bodyPr/>
                    <a:lstStyle/>
                    <a:p>
                      <a:r>
                        <a:rPr lang="en-AU" noProof="0" dirty="0" smtClean="0">
                          <a:latin typeface="Segoe UI Light" pitchFamily="34" charset="0"/>
                        </a:rPr>
                        <a:t>Component:  Value Proposition</a:t>
                      </a:r>
                      <a:endParaRPr lang="en-AU" noProof="0" dirty="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c hMerge="1">
                  <a:txBody>
                    <a:bodyPr/>
                    <a:lstStyle/>
                    <a:p>
                      <a:endParaRPr lang="pt-PT" dirty="0"/>
                    </a:p>
                  </a:txBody>
                  <a:tcPr/>
                </a:tc>
                <a:tc>
                  <a:txBody>
                    <a:bodyPr/>
                    <a:lstStyle/>
                    <a:p>
                      <a:r>
                        <a:rPr lang="en-AU" noProof="0" dirty="0" smtClean="0">
                          <a:latin typeface="Segoe UI Light" pitchFamily="34" charset="0"/>
                        </a:rPr>
                        <a:t>Code:                        </a:t>
                      </a:r>
                      <a:r>
                        <a:rPr lang="en-AU" noProof="0" dirty="0" smtClean="0">
                          <a:latin typeface="Segoe UI Light" pitchFamily="34" charset="0"/>
                        </a:rPr>
                        <a:t>VP09</a:t>
                      </a:r>
                      <a:endParaRPr lang="en-AU" noProof="0" dirty="0">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75000"/>
                      </a:schemeClr>
                    </a:solidFill>
                  </a:tcPr>
                </a:tc>
              </a:tr>
              <a:tr h="963483">
                <a:tc>
                  <a:txBody>
                    <a:bodyPr/>
                    <a:lstStyle/>
                    <a:p>
                      <a:r>
                        <a:rPr lang="en-AU" noProof="0" dirty="0" smtClean="0">
                          <a:solidFill>
                            <a:schemeClr val="tx1">
                              <a:lumMod val="75000"/>
                              <a:lumOff val="25000"/>
                            </a:schemeClr>
                          </a:solidFill>
                          <a:latin typeface="Segoe UI Light" pitchFamily="34" charset="0"/>
                        </a:rPr>
                        <a:t>Hypothesis</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AU" noProof="0" dirty="0" smtClean="0">
                          <a:solidFill>
                            <a:schemeClr val="tx1">
                              <a:lumMod val="75000"/>
                              <a:lumOff val="25000"/>
                            </a:schemeClr>
                          </a:solidFill>
                          <a:latin typeface="Segoe UI Light" pitchFamily="34" charset="0"/>
                        </a:rPr>
                        <a:t>University students</a:t>
                      </a:r>
                      <a:r>
                        <a:rPr lang="en-AU" baseline="0" noProof="0" dirty="0" smtClean="0">
                          <a:solidFill>
                            <a:schemeClr val="tx1">
                              <a:lumMod val="75000"/>
                              <a:lumOff val="25000"/>
                            </a:schemeClr>
                          </a:solidFill>
                          <a:latin typeface="Segoe UI Light" pitchFamily="34" charset="0"/>
                        </a:rPr>
                        <a:t> find our MVP user-friendly.</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r h="547954">
                <a:tc>
                  <a:txBody>
                    <a:bodyPr/>
                    <a:lstStyle/>
                    <a:p>
                      <a:r>
                        <a:rPr lang="en-AU" noProof="0" dirty="0" smtClean="0">
                          <a:solidFill>
                            <a:schemeClr val="tx1">
                              <a:lumMod val="75000"/>
                              <a:lumOff val="25000"/>
                            </a:schemeClr>
                          </a:solidFill>
                          <a:latin typeface="Segoe UI Light" pitchFamily="34" charset="0"/>
                        </a:rPr>
                        <a:t>Test</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AU" noProof="0" dirty="0" smtClean="0">
                          <a:solidFill>
                            <a:schemeClr val="tx1">
                              <a:lumMod val="75000"/>
                              <a:lumOff val="25000"/>
                            </a:schemeClr>
                          </a:solidFill>
                          <a:latin typeface="Segoe UI Light" pitchFamily="34" charset="0"/>
                        </a:rPr>
                        <a:t>Interview 20 University Students,</a:t>
                      </a:r>
                      <a:r>
                        <a:rPr lang="en-AU" baseline="0" noProof="0" dirty="0" smtClean="0">
                          <a:solidFill>
                            <a:schemeClr val="tx1">
                              <a:lumMod val="75000"/>
                              <a:lumOff val="25000"/>
                            </a:schemeClr>
                          </a:solidFill>
                          <a:latin typeface="Segoe UI Light" pitchFamily="34" charset="0"/>
                        </a:rPr>
                        <a:t> show our MVP, ask if it is easy to learn.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r h="479434">
                <a:tc>
                  <a:txBody>
                    <a:bodyPr/>
                    <a:lstStyle/>
                    <a:p>
                      <a:r>
                        <a:rPr lang="en-AU" noProof="0" dirty="0" smtClean="0">
                          <a:solidFill>
                            <a:schemeClr val="tx1">
                              <a:lumMod val="75000"/>
                              <a:lumOff val="25000"/>
                            </a:schemeClr>
                          </a:solidFill>
                          <a:latin typeface="Segoe UI Light" pitchFamily="34" charset="0"/>
                        </a:rPr>
                        <a:t>Validation</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2">
                  <a:txBody>
                    <a:bodyPr/>
                    <a:lstStyle/>
                    <a:p>
                      <a:r>
                        <a:rPr lang="en-AU" noProof="0" dirty="0" smtClean="0">
                          <a:solidFill>
                            <a:schemeClr val="tx1">
                              <a:lumMod val="75000"/>
                              <a:lumOff val="25000"/>
                            </a:schemeClr>
                          </a:solidFill>
                          <a:latin typeface="Segoe UI Light" pitchFamily="34" charset="0"/>
                        </a:rPr>
                        <a:t>75%</a:t>
                      </a:r>
                      <a:r>
                        <a:rPr lang="en-AU" baseline="0" noProof="0" dirty="0" smtClean="0">
                          <a:solidFill>
                            <a:schemeClr val="tx1">
                              <a:lumMod val="75000"/>
                              <a:lumOff val="25000"/>
                            </a:schemeClr>
                          </a:solidFill>
                          <a:latin typeface="Segoe UI Light" pitchFamily="34" charset="0"/>
                        </a:rPr>
                        <a:t> of the students responded “yes”.</a:t>
                      </a:r>
                      <a:endParaRPr lang="en-AU" noProof="0" dirty="0">
                        <a:solidFill>
                          <a:schemeClr val="tx1">
                            <a:lumMod val="75000"/>
                            <a:lumOff val="25000"/>
                          </a:schemeClr>
                        </a:solidFill>
                        <a:latin typeface="Segoe UI Light"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s-CO"/>
                    </a:p>
                  </a:txBody>
                  <a:tcPr/>
                </a:tc>
              </a:tr>
            </a:tbl>
          </a:graphicData>
        </a:graphic>
      </p:graphicFrame>
      <p:sp>
        <p:nvSpPr>
          <p:cNvPr id="26" name="CuadroTexto 4"/>
          <p:cNvSpPr txBox="1"/>
          <p:nvPr/>
        </p:nvSpPr>
        <p:spPr>
          <a:xfrm>
            <a:off x="6438738" y="1942046"/>
            <a:ext cx="2160240" cy="369332"/>
          </a:xfrm>
          <a:prstGeom prst="rect">
            <a:avLst/>
          </a:prstGeom>
          <a:solidFill>
            <a:schemeClr val="bg1"/>
          </a:solidFill>
        </p:spPr>
        <p:txBody>
          <a:bodyPr wrap="square" rtlCol="0">
            <a:spAutoFit/>
          </a:bodyPr>
          <a:lstStyle/>
          <a:p>
            <a:pPr algn="ctr"/>
            <a:r>
              <a:rPr lang="es-CO" dirty="0" smtClean="0">
                <a:latin typeface="Segoe UI Light" pitchFamily="34" charset="0"/>
              </a:rPr>
              <a:t>1.0</a:t>
            </a:r>
            <a:endParaRPr lang="es-CO" dirty="0">
              <a:latin typeface="Segoe UI Light" pitchFamily="34" charset="0"/>
            </a:endParaRPr>
          </a:p>
        </p:txBody>
      </p:sp>
      <p:sp>
        <p:nvSpPr>
          <p:cNvPr id="27" name="CuadroTexto 5"/>
          <p:cNvSpPr txBox="1"/>
          <p:nvPr/>
        </p:nvSpPr>
        <p:spPr>
          <a:xfrm>
            <a:off x="4222085" y="1931593"/>
            <a:ext cx="2160240" cy="369332"/>
          </a:xfrm>
          <a:prstGeom prst="rect">
            <a:avLst/>
          </a:prstGeom>
          <a:solidFill>
            <a:schemeClr val="bg1"/>
          </a:solidFill>
        </p:spPr>
        <p:txBody>
          <a:bodyPr wrap="square" rtlCol="0">
            <a:spAutoFit/>
          </a:bodyPr>
          <a:lstStyle/>
          <a:p>
            <a:pPr algn="ctr"/>
            <a:r>
              <a:rPr lang="en-AU" dirty="0" err="1" smtClean="0">
                <a:latin typeface="Segoe UI Light" pitchFamily="34" charset="0"/>
              </a:rPr>
              <a:t>leadteam</a:t>
            </a:r>
            <a:endParaRPr lang="en-AU" dirty="0">
              <a:latin typeface="Segoe UI Light" pitchFamily="34" charset="0"/>
            </a:endParaRPr>
          </a:p>
        </p:txBody>
      </p:sp>
      <p:sp>
        <p:nvSpPr>
          <p:cNvPr id="28" name="CuadroTexto 6"/>
          <p:cNvSpPr txBox="1"/>
          <p:nvPr/>
        </p:nvSpPr>
        <p:spPr>
          <a:xfrm>
            <a:off x="750106" y="1829968"/>
            <a:ext cx="3312368" cy="461665"/>
          </a:xfrm>
          <a:prstGeom prst="rect">
            <a:avLst/>
          </a:prstGeom>
          <a:noFill/>
        </p:spPr>
        <p:txBody>
          <a:bodyPr wrap="square" rtlCol="0">
            <a:spAutoFit/>
          </a:bodyPr>
          <a:lstStyle/>
          <a:p>
            <a:r>
              <a:rPr lang="en-AU" sz="2400" dirty="0" smtClean="0">
                <a:solidFill>
                  <a:schemeClr val="bg1"/>
                </a:solidFill>
              </a:rPr>
              <a:t>Hypothesis Form</a:t>
            </a:r>
            <a:endParaRPr lang="en-AU" sz="2400" dirty="0">
              <a:solidFill>
                <a:schemeClr val="bg1"/>
              </a:solidFill>
            </a:endParaRPr>
          </a:p>
        </p:txBody>
      </p:sp>
      <p:sp>
        <p:nvSpPr>
          <p:cNvPr id="29" name="CuadroTexto 7"/>
          <p:cNvSpPr txBox="1"/>
          <p:nvPr/>
        </p:nvSpPr>
        <p:spPr>
          <a:xfrm>
            <a:off x="4134482" y="1663307"/>
            <a:ext cx="2016224"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30" name="CuadroTexto 8"/>
          <p:cNvSpPr txBox="1"/>
          <p:nvPr/>
        </p:nvSpPr>
        <p:spPr>
          <a:xfrm>
            <a:off x="6366730" y="1643561"/>
            <a:ext cx="2016224" cy="307777"/>
          </a:xfrm>
          <a:prstGeom prst="rect">
            <a:avLst/>
          </a:prstGeom>
          <a:noFill/>
        </p:spPr>
        <p:txBody>
          <a:bodyPr wrap="square" rtlCol="0">
            <a:spAutoFit/>
          </a:bodyPr>
          <a:lstStyle/>
          <a:p>
            <a:r>
              <a:rPr lang="en-AU" sz="1400" dirty="0" smtClean="0">
                <a:solidFill>
                  <a:schemeClr val="bg1"/>
                </a:solidFill>
              </a:rPr>
              <a:t>Versio</a:t>
            </a:r>
            <a:r>
              <a:rPr lang="en-AU" sz="1400" dirty="0">
                <a:solidFill>
                  <a:schemeClr val="bg1"/>
                </a:solidFill>
              </a:rPr>
              <a:t>n</a:t>
            </a:r>
          </a:p>
        </p:txBody>
      </p:sp>
      <p:sp>
        <p:nvSpPr>
          <p:cNvPr id="18" name="CaixaDeTexto 17"/>
          <p:cNvSpPr txBox="1"/>
          <p:nvPr/>
        </p:nvSpPr>
        <p:spPr>
          <a:xfrm>
            <a:off x="9393382" y="1717964"/>
            <a:ext cx="2604653" cy="923330"/>
          </a:xfrm>
          <a:prstGeom prst="rect">
            <a:avLst/>
          </a:prstGeom>
          <a:noFill/>
        </p:spPr>
        <p:txBody>
          <a:bodyPr wrap="square" rtlCol="0">
            <a:spAutoFit/>
          </a:bodyPr>
          <a:lstStyle/>
          <a:p>
            <a:r>
              <a:rPr lang="pt-PT" sz="5400" dirty="0" err="1" smtClean="0">
                <a:latin typeface="Segoe UI Light" pitchFamily="34" charset="0"/>
              </a:rPr>
              <a:t>Valid</a:t>
            </a:r>
            <a:r>
              <a:rPr lang="pt-PT" sz="5400" dirty="0" smtClean="0">
                <a:latin typeface="Segoe UI Light" pitchFamily="34" charset="0"/>
              </a:rPr>
              <a:t> </a:t>
            </a:r>
            <a:r>
              <a:rPr lang="pt-PT" sz="5400" dirty="0" smtClean="0">
                <a:latin typeface="Segoe UI Light" pitchFamily="34" charset="0"/>
                <a:sym typeface="Wingdings" pitchFamily="2" charset="2"/>
              </a:rPr>
              <a:t></a:t>
            </a:r>
            <a:endParaRPr lang="pt-PT" sz="5400" dirty="0">
              <a:latin typeface="Segoe UI Light" pitchFamily="34" charset="0"/>
            </a:endParaRPr>
          </a:p>
        </p:txBody>
      </p:sp>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User-Friendly – “Yes”</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7</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7" name="CuadroTexto 6"/>
          <p:cNvSpPr txBox="1"/>
          <p:nvPr/>
        </p:nvSpPr>
        <p:spPr>
          <a:xfrm>
            <a:off x="5500255" y="1411586"/>
            <a:ext cx="6019855" cy="2800767"/>
          </a:xfrm>
          <a:prstGeom prst="rect">
            <a:avLst/>
          </a:prstGeom>
          <a:noFill/>
        </p:spPr>
        <p:txBody>
          <a:bodyPr wrap="square" rtlCol="0">
            <a:spAutoFit/>
          </a:bodyPr>
          <a:lstStyle/>
          <a:p>
            <a:pPr marL="457200" lvl="0" indent="-457200">
              <a:buClr>
                <a:srgbClr val="019925"/>
              </a:buClr>
              <a:buSzPct val="180000"/>
              <a:buFont typeface="Calibri" panose="020F0502020204030204" pitchFamily="34" charset="0"/>
              <a:buChar char="˃"/>
            </a:pPr>
            <a:r>
              <a:rPr lang="en-AU" sz="2400" dirty="0" smtClean="0">
                <a:solidFill>
                  <a:schemeClr val="tx1">
                    <a:lumMod val="75000"/>
                    <a:lumOff val="25000"/>
                  </a:schemeClr>
                </a:solidFill>
                <a:latin typeface="Segoe UI Light" panose="020B0502040204020203" pitchFamily="34" charset="0"/>
                <a:cs typeface="Segoe UI Light" panose="020B0502040204020203" pitchFamily="34" charset="0"/>
              </a:rPr>
              <a:t>O</a:t>
            </a:r>
            <a:r>
              <a:rPr lang="en-AU" sz="2400" dirty="0" smtClean="0">
                <a:solidFill>
                  <a:schemeClr val="tx1">
                    <a:lumMod val="75000"/>
                    <a:lumOff val="25000"/>
                  </a:schemeClr>
                </a:solidFill>
                <a:latin typeface="Segoe UI Light" panose="020B0502040204020203" pitchFamily="34" charset="0"/>
                <a:cs typeface="Segoe UI Light" panose="020B0502040204020203" pitchFamily="34" charset="0"/>
              </a:rPr>
              <a:t>ne of our students believed it:</a:t>
            </a:r>
            <a:endParaRPr lang="en-US" sz="2400" dirty="0" smtClean="0"/>
          </a:p>
          <a:p>
            <a:pPr marL="457200" lvl="0" indent="-457200">
              <a:buClr>
                <a:srgbClr val="019925"/>
              </a:buClr>
              <a:buSzPct val="180000"/>
            </a:pPr>
            <a:endParaRPr lang="pt-PT" sz="2800" dirty="0" smtClean="0"/>
          </a:p>
          <a:p>
            <a:pPr marL="457200" indent="-457200">
              <a:buClr>
                <a:srgbClr val="019925"/>
              </a:buClr>
              <a:buSzPct val="180000"/>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endParaRPr lang="en-AU"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r>
              <a:rPr lang="en-AU" sz="2400" dirty="0" smtClean="0">
                <a:solidFill>
                  <a:schemeClr val="tx1">
                    <a:lumMod val="75000"/>
                    <a:lumOff val="25000"/>
                  </a:schemeClr>
                </a:solidFill>
                <a:latin typeface="Segoe UI Light" panose="020B0502040204020203" pitchFamily="34" charset="0"/>
                <a:cs typeface="Segoe UI Light" panose="020B0502040204020203" pitchFamily="34" charset="0"/>
              </a:rPr>
              <a:t>Yet, most of them thought it didn’t need any instructions and it was very simple to use</a:t>
            </a:r>
            <a:endParaRPr lang="en-AU"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sp>
        <p:nvSpPr>
          <p:cNvPr id="18" name="Rectângulo 17"/>
          <p:cNvSpPr/>
          <p:nvPr/>
        </p:nvSpPr>
        <p:spPr>
          <a:xfrm>
            <a:off x="706582" y="4274109"/>
            <a:ext cx="10722542" cy="2585323"/>
          </a:xfrm>
          <a:prstGeom prst="rect">
            <a:avLst/>
          </a:prstGeom>
        </p:spPr>
        <p:txBody>
          <a:bodyPr wrap="square">
            <a:spAutoFit/>
          </a:bodyPr>
          <a:lstStyle/>
          <a:p>
            <a:pPr algn="ct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Seemingly </a:t>
            </a: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skipping the need for any instructions as you go along</a:t>
            </a:r>
            <a:endParaRPr lang="pt-PT"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en-US"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lgn="ct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It is visual and intuitive, as well as organized</a:t>
            </a:r>
            <a:endParaRPr lang="pt-PT"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pt-PT"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lgn="ct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It’s nice that you can keep track discussions by week/subject which is one of the main problems of the </a:t>
            </a:r>
            <a:r>
              <a:rPr lang="en-US" i="1" dirty="0" err="1" smtClean="0">
                <a:solidFill>
                  <a:schemeClr val="tx1">
                    <a:lumMod val="75000"/>
                    <a:lumOff val="25000"/>
                  </a:schemeClr>
                </a:solidFill>
                <a:latin typeface="Segoe UI Light" panose="020B0502040204020203" pitchFamily="34" charset="0"/>
                <a:cs typeface="Segoe UI Light" panose="020B0502040204020203" pitchFamily="34" charset="0"/>
              </a:rPr>
              <a:t>Facebook</a:t>
            </a: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chat when you are 5 people speaking on the wall (and even worst, on the chat</a:t>
            </a: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 </a:t>
            </a:r>
          </a:p>
          <a:p>
            <a:pPr algn="ctr"/>
            <a:endParaRPr lang="en-US"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lgn="ct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It could be nice to be able to choose if you want to have the chat or not (when you want to work and don’t want to get the comments from others</a:t>
            </a:r>
            <a:r>
              <a:rPr lang="en-US" i="1" dirty="0" smtClean="0">
                <a:solidFill>
                  <a:schemeClr val="tx1">
                    <a:lumMod val="75000"/>
                    <a:lumOff val="25000"/>
                  </a:schemeClr>
                </a:solidFill>
                <a:latin typeface="Segoe UI Light" panose="020B0502040204020203" pitchFamily="34" charset="0"/>
                <a:cs typeface="Segoe UI Light" panose="020B0502040204020203" pitchFamily="34" charset="0"/>
              </a:rPr>
              <a:t>)</a:t>
            </a:r>
            <a:endParaRPr lang="en-AU" i="1"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cxnSp>
        <p:nvCxnSpPr>
          <p:cNvPr id="21" name="Conexão recta 20"/>
          <p:cNvCxnSpPr/>
          <p:nvPr/>
        </p:nvCxnSpPr>
        <p:spPr>
          <a:xfrm flipV="1">
            <a:off x="1858611" y="4218432"/>
            <a:ext cx="8589933" cy="316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9" name="Gráfico 18"/>
          <p:cNvGraphicFramePr/>
          <p:nvPr/>
        </p:nvGraphicFramePr>
        <p:xfrm>
          <a:off x="415637" y="1385455"/>
          <a:ext cx="4308764" cy="2770909"/>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ângulo 19"/>
          <p:cNvSpPr/>
          <p:nvPr/>
        </p:nvSpPr>
        <p:spPr>
          <a:xfrm>
            <a:off x="5500255" y="2025185"/>
            <a:ext cx="6276109" cy="707886"/>
          </a:xfrm>
          <a:prstGeom prst="rect">
            <a:avLst/>
          </a:prstGeom>
        </p:spPr>
        <p:txBody>
          <a:bodyPr wrap="square">
            <a:spAutoFit/>
          </a:bodyPr>
          <a:lstStyle/>
          <a:p>
            <a:pPr algn="ct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I would imagine something more simple and easy. But the ideas of the features seem very good</a:t>
            </a: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p:cNvSpPr/>
          <p:nvPr/>
        </p:nvSpPr>
        <p:spPr>
          <a:xfrm>
            <a:off x="0" y="-43161"/>
            <a:ext cx="12192000" cy="309862"/>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riángulo rectángulo 2"/>
          <p:cNvSpPr/>
          <p:nvPr/>
        </p:nvSpPr>
        <p:spPr>
          <a:xfrm rot="10800000">
            <a:off x="0" y="-43165"/>
            <a:ext cx="12192000" cy="30986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8</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7" name="CuadroTexto 6"/>
          <p:cNvSpPr txBox="1"/>
          <p:nvPr/>
        </p:nvSpPr>
        <p:spPr>
          <a:xfrm>
            <a:off x="86594" y="452334"/>
            <a:ext cx="11746033" cy="6247864"/>
          </a:xfrm>
          <a:prstGeom prst="rect">
            <a:avLst/>
          </a:prstGeom>
          <a:noFill/>
        </p:spPr>
        <p:txBody>
          <a:bodyPr wrap="square" rtlCol="0">
            <a:spAutoFit/>
          </a:bodyPr>
          <a:lstStyle/>
          <a:p>
            <a:pPr marL="457200" indent="-457200" algn="ctr">
              <a:buClr>
                <a:srgbClr val="019925"/>
              </a:buClr>
              <a:buSzPct val="180000"/>
            </a:pPr>
            <a:r>
              <a:rPr lang="en-AU" sz="3600" dirty="0" smtClean="0">
                <a:solidFill>
                  <a:schemeClr val="tx1">
                    <a:lumMod val="75000"/>
                    <a:lumOff val="25000"/>
                  </a:schemeClr>
                </a:solidFill>
                <a:latin typeface="Segoe UI Light" panose="020B0502040204020203" pitchFamily="34" charset="0"/>
                <a:cs typeface="Segoe UI Light" panose="020B0502040204020203" pitchFamily="34" charset="0"/>
              </a:rPr>
              <a:t>But...Can we stil</a:t>
            </a:r>
            <a:r>
              <a:rPr lang="en-AU" sz="3600" dirty="0" smtClean="0">
                <a:solidFill>
                  <a:schemeClr val="tx1">
                    <a:lumMod val="75000"/>
                    <a:lumOff val="25000"/>
                  </a:schemeClr>
                </a:solidFill>
                <a:latin typeface="Segoe UI Light" panose="020B0502040204020203" pitchFamily="34" charset="0"/>
                <a:cs typeface="Segoe UI Light" panose="020B0502040204020203" pitchFamily="34" charset="0"/>
              </a:rPr>
              <a:t>l improve?</a:t>
            </a:r>
            <a:endParaRPr lang="en-AU" sz="36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buClr>
                <a:srgbClr val="019925"/>
              </a:buClr>
              <a:buSzPct val="180000"/>
            </a:pPr>
            <a:r>
              <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rPr>
              <a:t>.</a:t>
            </a:r>
          </a:p>
          <a:p>
            <a:pPr marL="457200" indent="-457200">
              <a:buClr>
                <a:srgbClr val="019925"/>
              </a:buClr>
              <a:buSzPct val="180000"/>
              <a:buFont typeface="Calibri" panose="020F0502020204030204" pitchFamily="34" charset="0"/>
              <a:buChar char="˃"/>
            </a:pPr>
            <a:r>
              <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rPr>
              <a:t>Biggest mistake: colours</a:t>
            </a:r>
          </a:p>
          <a:p>
            <a:pPr marL="457200" indent="-45720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buClr>
                <a:srgbClr val="019925"/>
              </a:buClr>
              <a:buSzPct val="180000"/>
              <a:buFont typeface="Calibri" panose="020F0502020204030204" pitchFamily="34" charset="0"/>
              <a:buChar char="˃"/>
            </a:pPr>
            <a:r>
              <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rPr>
              <a:t>Further suggestions to improve</a:t>
            </a:r>
          </a:p>
          <a:p>
            <a:pPr marL="457200" indent="-45720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285750" indent="-28575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285750" indent="-28575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buClr>
                <a:srgbClr val="019925"/>
              </a:buClr>
              <a:buSzPct val="180000"/>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285750" indent="-285750">
              <a:buClr>
                <a:srgbClr val="019925"/>
              </a:buClr>
              <a:buSzPct val="180000"/>
              <a:buFont typeface="Calibri" panose="020F0502020204030204" pitchFamily="34" charset="0"/>
              <a:buChar char="˃"/>
            </a:pPr>
            <a:endParaRPr lang="en-AU" sz="2800"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sp>
        <p:nvSpPr>
          <p:cNvPr id="8" name="Rectângulo 7"/>
          <p:cNvSpPr/>
          <p:nvPr/>
        </p:nvSpPr>
        <p:spPr>
          <a:xfrm>
            <a:off x="0" y="2042418"/>
            <a:ext cx="12192000" cy="1938992"/>
          </a:xfrm>
          <a:prstGeom prst="rect">
            <a:avLst/>
          </a:prstGeom>
        </p:spPr>
        <p:txBody>
          <a:bodyPr wrap="square">
            <a:spAutoFit/>
          </a:bodyPr>
          <a:lstStyle/>
          <a:p>
            <a:pPr algn="ct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I would change the pattern of the colors to something more "serious" (black/white, dark blue/white)</a:t>
            </a: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lgn="ct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Colors don’t fit with </a:t>
            </a:r>
            <a:r>
              <a:rPr lang="en-US" sz="2000" i="1" dirty="0" err="1" smtClean="0">
                <a:solidFill>
                  <a:schemeClr val="tx1">
                    <a:lumMod val="75000"/>
                    <a:lumOff val="25000"/>
                  </a:schemeClr>
                </a:solidFill>
                <a:latin typeface="Segoe UI Light" panose="020B0502040204020203" pitchFamily="34" charset="0"/>
                <a:cs typeface="Segoe UI Light" panose="020B0502040204020203" pitchFamily="34" charset="0"/>
              </a:rPr>
              <a:t>Facebook</a:t>
            </a: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lgn="ct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Have </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a customizable working environment with different colors (Included a more classic or sober version).</a:t>
            </a: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en-AU"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sp>
        <p:nvSpPr>
          <p:cNvPr id="9" name="Rectângulo 8"/>
          <p:cNvSpPr/>
          <p:nvPr/>
        </p:nvSpPr>
        <p:spPr>
          <a:xfrm>
            <a:off x="0" y="4535683"/>
            <a:ext cx="12192000" cy="2246769"/>
          </a:xfrm>
          <a:prstGeom prst="rect">
            <a:avLst/>
          </a:prstGeom>
        </p:spPr>
        <p:txBody>
          <a:bodyPr wrap="square">
            <a:spAutoFit/>
          </a:bodyPr>
          <a:lstStyle/>
          <a:p>
            <a:pPr algn="ct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Is </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it possible to create “course folders” for </a:t>
            </a:r>
            <a:r>
              <a:rPr lang="en-US" sz="2000" b="1" i="1" dirty="0" smtClean="0">
                <a:solidFill>
                  <a:schemeClr val="tx1">
                    <a:lumMod val="75000"/>
                    <a:lumOff val="25000"/>
                  </a:schemeClr>
                </a:solidFill>
                <a:latin typeface="Segoe UI Light" panose="020B0502040204020203" pitchFamily="34" charset="0"/>
                <a:cs typeface="Segoe UI Light" panose="020B0502040204020203" pitchFamily="34" charset="0"/>
              </a:rPr>
              <a:t>yourself </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without sharing it?</a:t>
            </a: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lgn="ctr"/>
            <a:r>
              <a:rPr lang="en-US" sz="2000" b="1" i="1" dirty="0" smtClean="0">
                <a:solidFill>
                  <a:schemeClr val="tx1">
                    <a:lumMod val="75000"/>
                    <a:lumOff val="25000"/>
                  </a:schemeClr>
                </a:solidFill>
                <a:latin typeface="Segoe UI Light" panose="020B0502040204020203" pitchFamily="34" charset="0"/>
                <a:cs typeface="Segoe UI Light" panose="020B0502040204020203" pitchFamily="34" charset="0"/>
              </a:rPr>
              <a:t>Customize</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 </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it depending on the workload.</a:t>
            </a: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algn="ct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The design of the interface could be more </a:t>
            </a:r>
            <a:r>
              <a:rPr lang="en-US" sz="2000" b="1" i="1" dirty="0" smtClean="0">
                <a:solidFill>
                  <a:schemeClr val="tx1">
                    <a:lumMod val="75000"/>
                    <a:lumOff val="25000"/>
                  </a:schemeClr>
                </a:solidFill>
                <a:latin typeface="Segoe UI Light" panose="020B0502040204020203" pitchFamily="34" charset="0"/>
                <a:cs typeface="Segoe UI Light" panose="020B0502040204020203" pitchFamily="34" charset="0"/>
              </a:rPr>
              <a:t>attractive</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a:t>
            </a:r>
          </a:p>
          <a:p>
            <a:pPr algn="ctr"/>
            <a:endParaRPr lang="pt-PT"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a:p>
            <a:pPr marL="457200" indent="-457200" algn="ctr">
              <a:buClr>
                <a:srgbClr val="019925"/>
              </a:buClr>
              <a:buSzPct val="180000"/>
            </a:pP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Well </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organized so that students from </a:t>
            </a:r>
            <a:r>
              <a:rPr lang="en-US" sz="2000" b="1" i="1" dirty="0" smtClean="0">
                <a:solidFill>
                  <a:schemeClr val="tx1">
                    <a:lumMod val="75000"/>
                    <a:lumOff val="25000"/>
                  </a:schemeClr>
                </a:solidFill>
                <a:latin typeface="Segoe UI Light" panose="020B0502040204020203" pitchFamily="34" charset="0"/>
                <a:cs typeface="Segoe UI Light" panose="020B0502040204020203" pitchFamily="34" charset="0"/>
              </a:rPr>
              <a:t>different areas </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could use it in an efficient way</a:t>
            </a:r>
            <a:r>
              <a:rPr lang="en-US" sz="2000" i="1" dirty="0" smtClean="0">
                <a:solidFill>
                  <a:schemeClr val="tx1">
                    <a:lumMod val="75000"/>
                    <a:lumOff val="25000"/>
                  </a:schemeClr>
                </a:solidFill>
                <a:latin typeface="Segoe UI Light" panose="020B0502040204020203" pitchFamily="34" charset="0"/>
                <a:cs typeface="Segoe UI Light" panose="020B0502040204020203" pitchFamily="34" charset="0"/>
              </a:rPr>
              <a:t>.</a:t>
            </a:r>
            <a:endParaRPr lang="en-AU" sz="2000" i="1"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spTree>
    <p:extLst>
      <p:ext uri="{BB962C8B-B14F-4D97-AF65-F5344CB8AC3E}">
        <p14:creationId xmlns="" xmlns:p14="http://schemas.microsoft.com/office/powerpoint/2010/main" val="1874364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0" y="-43162"/>
            <a:ext cx="12192000" cy="1128363"/>
          </a:xfrm>
          <a:prstGeom prst="rect">
            <a:avLst/>
          </a:prstGeom>
          <a:solidFill>
            <a:srgbClr val="00B050">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Conector recto de flecha 10"/>
          <p:cNvCxnSpPr/>
          <p:nvPr/>
        </p:nvCxnSpPr>
        <p:spPr>
          <a:xfrm flipV="1">
            <a:off x="9905759" y="51706"/>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flipV="1">
            <a:off x="9829656" y="490882"/>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V="1">
            <a:off x="9789628" y="844097"/>
            <a:ext cx="2002971" cy="185782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621809" y="-52132"/>
            <a:ext cx="11945257" cy="1200329"/>
          </a:xfrm>
          <a:prstGeom prst="rect">
            <a:avLst/>
          </a:prstGeom>
          <a:noFill/>
        </p:spPr>
        <p:txBody>
          <a:bodyPr wrap="square" rtlCol="0">
            <a:spAutoFit/>
          </a:bodyPr>
          <a:lstStyle/>
          <a:p>
            <a:r>
              <a:rPr lang="en-AU" sz="7200" dirty="0" smtClean="0">
                <a:solidFill>
                  <a:schemeClr val="bg1"/>
                </a:solidFill>
                <a:latin typeface="Segoe UI Light" panose="020B0502040204020203" pitchFamily="34" charset="0"/>
                <a:cs typeface="Segoe UI Light" panose="020B0502040204020203" pitchFamily="34" charset="0"/>
              </a:rPr>
              <a:t>Pre-order?</a:t>
            </a:r>
            <a:endParaRPr lang="en-AU" sz="7200" dirty="0">
              <a:solidFill>
                <a:schemeClr val="bg1"/>
              </a:solidFill>
              <a:latin typeface="Segoe UI Light" panose="020B0502040204020203" pitchFamily="34" charset="0"/>
              <a:cs typeface="Segoe UI Light" panose="020B0502040204020203" pitchFamily="34" charset="0"/>
            </a:endParaRPr>
          </a:p>
        </p:txBody>
      </p:sp>
      <p:sp>
        <p:nvSpPr>
          <p:cNvPr id="3" name="Triángulo rectángulo 2"/>
          <p:cNvSpPr/>
          <p:nvPr/>
        </p:nvSpPr>
        <p:spPr>
          <a:xfrm>
            <a:off x="52787" y="51706"/>
            <a:ext cx="975913" cy="974135"/>
          </a:xfrm>
          <a:prstGeom prst="rtTriangle">
            <a:avLst/>
          </a:prstGeom>
          <a:solidFill>
            <a:schemeClr val="tx1">
              <a:lumMod val="75000"/>
              <a:lumOff val="25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Marcador de número de diapositiva 5"/>
          <p:cNvSpPr>
            <a:spLocks noGrp="1"/>
          </p:cNvSpPr>
          <p:nvPr>
            <p:ph type="sldNum" sz="quarter" idx="12"/>
          </p:nvPr>
        </p:nvSpPr>
        <p:spPr>
          <a:xfrm>
            <a:off x="48126" y="6452603"/>
            <a:ext cx="308811" cy="365125"/>
          </a:xfrm>
        </p:spPr>
        <p:txBody>
          <a:bodyPr/>
          <a:lstStyle/>
          <a:p>
            <a:fld id="{5008C5CD-B149-4B40-B694-20E692CA0C4A}" type="slidenum">
              <a:rPr lang="en-AU" sz="1800" smtClean="0">
                <a:solidFill>
                  <a:schemeClr val="accent3">
                    <a:lumMod val="50000"/>
                  </a:schemeClr>
                </a:solidFill>
                <a:latin typeface="Segoe UI Light" panose="020B0502040204020203" pitchFamily="34" charset="0"/>
                <a:cs typeface="Segoe UI Light" panose="020B0502040204020203" pitchFamily="34" charset="0"/>
              </a:rPr>
              <a:pPr/>
              <a:t>9</a:t>
            </a:fld>
            <a:endParaRPr lang="en-AU" sz="1800" dirty="0">
              <a:solidFill>
                <a:schemeClr val="accent3">
                  <a:lumMod val="50000"/>
                </a:schemeClr>
              </a:solidFill>
              <a:latin typeface="Segoe UI Light" panose="020B0502040204020203" pitchFamily="34" charset="0"/>
              <a:cs typeface="Segoe UI Light" panose="020B0502040204020203" pitchFamily="34" charset="0"/>
            </a:endParaRPr>
          </a:p>
        </p:txBody>
      </p:sp>
      <p:pic>
        <p:nvPicPr>
          <p:cNvPr id="24" name="Imagen 2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66990" y="6149894"/>
            <a:ext cx="684066" cy="667834"/>
          </a:xfrm>
          <a:prstGeom prst="rect">
            <a:avLst/>
          </a:prstGeom>
        </p:spPr>
      </p:pic>
      <p:sp>
        <p:nvSpPr>
          <p:cNvPr id="21" name="CuadroTexto 7"/>
          <p:cNvSpPr txBox="1"/>
          <p:nvPr/>
        </p:nvSpPr>
        <p:spPr>
          <a:xfrm>
            <a:off x="5327914" y="1673699"/>
            <a:ext cx="2688299" cy="307777"/>
          </a:xfrm>
          <a:prstGeom prst="rect">
            <a:avLst/>
          </a:prstGeom>
          <a:noFill/>
        </p:spPr>
        <p:txBody>
          <a:bodyPr wrap="square" rtlCol="0">
            <a:spAutoFit/>
          </a:bodyPr>
          <a:lstStyle/>
          <a:p>
            <a:r>
              <a:rPr lang="en-AU" sz="1400" dirty="0" smtClean="0">
                <a:solidFill>
                  <a:schemeClr val="bg1"/>
                </a:solidFill>
              </a:rPr>
              <a:t>Model</a:t>
            </a:r>
            <a:endParaRPr lang="en-AU" sz="1400" dirty="0">
              <a:solidFill>
                <a:schemeClr val="bg1"/>
              </a:solidFill>
            </a:endParaRPr>
          </a:p>
        </p:txBody>
      </p:sp>
      <p:sp>
        <p:nvSpPr>
          <p:cNvPr id="19" name="CaixaDeTexto 18"/>
          <p:cNvSpPr txBox="1"/>
          <p:nvPr/>
        </p:nvSpPr>
        <p:spPr>
          <a:xfrm>
            <a:off x="1621536" y="2779776"/>
            <a:ext cx="9119616" cy="3693319"/>
          </a:xfrm>
          <a:prstGeom prst="rect">
            <a:avLst/>
          </a:prstGeom>
          <a:noFill/>
        </p:spPr>
        <p:txBody>
          <a:bodyPr wrap="square" rtlCol="0">
            <a:spAutoFit/>
          </a:bodyPr>
          <a:lstStyle/>
          <a:p>
            <a:pPr algn="ctr"/>
            <a:endParaRPr lang="pt-PT" i="1" dirty="0" smtClean="0">
              <a:latin typeface="Segoe UI Light" pitchFamily="34" charset="0"/>
            </a:endParaRPr>
          </a:p>
          <a:p>
            <a:pPr algn="ctr"/>
            <a:r>
              <a:rPr lang="en-US" i="1" dirty="0" smtClean="0">
                <a:latin typeface="Segoe UI Light" pitchFamily="34" charset="0"/>
              </a:rPr>
              <a:t>Would </a:t>
            </a:r>
            <a:r>
              <a:rPr lang="en-US" i="1" dirty="0" smtClean="0">
                <a:latin typeface="Segoe UI Light" pitchFamily="34" charset="0"/>
              </a:rPr>
              <a:t>be interested in testing it to be more convinced and then, I could adopt it perhaps</a:t>
            </a:r>
            <a:r>
              <a:rPr lang="en-US" i="1" dirty="0" smtClean="0">
                <a:latin typeface="Segoe UI Light" pitchFamily="34" charset="0"/>
              </a:rPr>
              <a:t>.</a:t>
            </a:r>
          </a:p>
          <a:p>
            <a:pPr algn="ctr"/>
            <a:endParaRPr lang="pt-PT" i="1" dirty="0" smtClean="0">
              <a:latin typeface="Segoe UI Light" pitchFamily="34" charset="0"/>
            </a:endParaRPr>
          </a:p>
          <a:p>
            <a:pPr algn="ctr"/>
            <a:r>
              <a:rPr lang="en-US" i="1" dirty="0" smtClean="0">
                <a:latin typeface="Segoe UI Light" pitchFamily="34" charset="0"/>
              </a:rPr>
              <a:t>If it </a:t>
            </a:r>
            <a:r>
              <a:rPr lang="en-US" i="1" dirty="0" smtClean="0">
                <a:latin typeface="Segoe UI Light" pitchFamily="34" charset="0"/>
              </a:rPr>
              <a:t>is free, yes! If not maybe just to try the first </a:t>
            </a:r>
            <a:r>
              <a:rPr lang="en-US" i="1" dirty="0" smtClean="0">
                <a:latin typeface="Segoe UI Light" pitchFamily="34" charset="0"/>
              </a:rPr>
              <a:t>year</a:t>
            </a:r>
          </a:p>
          <a:p>
            <a:pPr algn="ctr"/>
            <a:endParaRPr lang="pt-PT" i="1" dirty="0" smtClean="0">
              <a:latin typeface="Segoe UI Light" pitchFamily="34" charset="0"/>
            </a:endParaRPr>
          </a:p>
          <a:p>
            <a:pPr algn="ctr"/>
            <a:endParaRPr lang="pt-PT" i="1" dirty="0" smtClean="0">
              <a:latin typeface="Segoe UI Light" pitchFamily="34" charset="0"/>
            </a:endParaRPr>
          </a:p>
          <a:p>
            <a:pPr algn="ctr"/>
            <a:endParaRPr lang="pt-PT" i="1" dirty="0" smtClean="0">
              <a:latin typeface="Segoe UI Light" pitchFamily="34" charset="0"/>
            </a:endParaRPr>
          </a:p>
          <a:p>
            <a:pPr algn="ctr"/>
            <a:endParaRPr lang="en-US" i="1" dirty="0" smtClean="0">
              <a:latin typeface="Segoe UI Light" pitchFamily="34" charset="0"/>
            </a:endParaRPr>
          </a:p>
          <a:p>
            <a:pPr algn="ctr"/>
            <a:r>
              <a:rPr lang="en-US" i="1" dirty="0" smtClean="0">
                <a:latin typeface="Segoe UI Light" pitchFamily="34" charset="0"/>
              </a:rPr>
              <a:t>even </a:t>
            </a:r>
            <a:r>
              <a:rPr lang="en-US" i="1" dirty="0" smtClean="0">
                <a:latin typeface="Segoe UI Light" pitchFamily="34" charset="0"/>
              </a:rPr>
              <a:t>if I personally like it, it also depends on how much my </a:t>
            </a:r>
            <a:r>
              <a:rPr lang="en-US" i="1" dirty="0" err="1" smtClean="0">
                <a:latin typeface="Segoe UI Light" pitchFamily="34" charset="0"/>
              </a:rPr>
              <a:t>teamworkers</a:t>
            </a:r>
            <a:r>
              <a:rPr lang="en-US" i="1" dirty="0" smtClean="0">
                <a:latin typeface="Segoe UI Light" pitchFamily="34" charset="0"/>
              </a:rPr>
              <a:t> are willing to use it or not</a:t>
            </a:r>
            <a:r>
              <a:rPr lang="en-US" i="1" dirty="0" smtClean="0">
                <a:latin typeface="Segoe UI Light" pitchFamily="34" charset="0"/>
              </a:rPr>
              <a:t>. </a:t>
            </a:r>
          </a:p>
          <a:p>
            <a:pPr algn="ctr"/>
            <a:endParaRPr lang="en-US" i="1" dirty="0" smtClean="0">
              <a:latin typeface="Segoe UI Light" pitchFamily="34" charset="0"/>
            </a:endParaRPr>
          </a:p>
          <a:p>
            <a:pPr algn="ctr"/>
            <a:endParaRPr lang="en-US" i="1" dirty="0" smtClean="0">
              <a:latin typeface="Segoe UI Light" pitchFamily="34" charset="0"/>
            </a:endParaRPr>
          </a:p>
          <a:p>
            <a:pPr algn="ctr"/>
            <a:r>
              <a:rPr lang="en-US" sz="2000" b="1" dirty="0" smtClean="0">
                <a:latin typeface="Segoe UI Light" pitchFamily="34" charset="0"/>
              </a:rPr>
              <a:t>Importance of Network Effects</a:t>
            </a:r>
            <a:endParaRPr lang="pt-PT" sz="2000" b="1" dirty="0">
              <a:latin typeface="Segoe UI Light" pitchFamily="34" charset="0"/>
            </a:endParaRPr>
          </a:p>
        </p:txBody>
      </p:sp>
      <p:sp>
        <p:nvSpPr>
          <p:cNvPr id="22" name="CuadroTexto 6"/>
          <p:cNvSpPr txBox="1"/>
          <p:nvPr/>
        </p:nvSpPr>
        <p:spPr>
          <a:xfrm>
            <a:off x="1196479" y="1472546"/>
            <a:ext cx="10154273" cy="3416320"/>
          </a:xfrm>
          <a:prstGeom prst="rect">
            <a:avLst/>
          </a:prstGeom>
          <a:noFill/>
        </p:spPr>
        <p:txBody>
          <a:bodyPr wrap="square" rtlCol="0">
            <a:spAutoFit/>
          </a:bodyPr>
          <a:lstStyle/>
          <a:p>
            <a:pPr marL="457200" indent="-457200">
              <a:buClr>
                <a:srgbClr val="019925"/>
              </a:buClr>
              <a:buSzPct val="180000"/>
              <a:buFont typeface="Calibri" panose="020F0502020204030204" pitchFamily="34" charset="0"/>
              <a:buChar char="˃"/>
            </a:pPr>
            <a:r>
              <a:rPr lang="pt-PT" sz="2400" dirty="0" err="1" smtClean="0">
                <a:latin typeface="Segoe UI Light" pitchFamily="34" charset="0"/>
              </a:rPr>
              <a:t>Most</a:t>
            </a:r>
            <a:r>
              <a:rPr lang="pt-PT" sz="2400" dirty="0" smtClean="0">
                <a:latin typeface="Segoe UI Light" pitchFamily="34" charset="0"/>
              </a:rPr>
              <a:t> </a:t>
            </a:r>
            <a:r>
              <a:rPr lang="pt-PT" sz="2400" dirty="0" err="1" smtClean="0">
                <a:latin typeface="Segoe UI Light" pitchFamily="34" charset="0"/>
              </a:rPr>
              <a:t>of</a:t>
            </a:r>
            <a:r>
              <a:rPr lang="pt-PT" sz="2400" dirty="0" smtClean="0">
                <a:latin typeface="Segoe UI Light" pitchFamily="34" charset="0"/>
              </a:rPr>
              <a:t> </a:t>
            </a:r>
            <a:r>
              <a:rPr lang="pt-PT" sz="2400" dirty="0" err="1" smtClean="0">
                <a:latin typeface="Segoe UI Light" pitchFamily="34" charset="0"/>
              </a:rPr>
              <a:t>the</a:t>
            </a:r>
            <a:r>
              <a:rPr lang="pt-PT" sz="2400" dirty="0" smtClean="0">
                <a:latin typeface="Segoe UI Light" pitchFamily="34" charset="0"/>
              </a:rPr>
              <a:t> </a:t>
            </a:r>
            <a:r>
              <a:rPr lang="pt-PT" sz="2400" dirty="0" err="1" smtClean="0">
                <a:latin typeface="Segoe UI Light" pitchFamily="34" charset="0"/>
              </a:rPr>
              <a:t>students</a:t>
            </a:r>
            <a:r>
              <a:rPr lang="pt-PT" sz="2400" dirty="0" smtClean="0">
                <a:latin typeface="Segoe UI Light" pitchFamily="34" charset="0"/>
              </a:rPr>
              <a:t> </a:t>
            </a:r>
            <a:r>
              <a:rPr lang="pt-PT" sz="2400" dirty="0" err="1" smtClean="0">
                <a:latin typeface="Segoe UI Light" pitchFamily="34" charset="0"/>
              </a:rPr>
              <a:t>would</a:t>
            </a:r>
            <a:r>
              <a:rPr lang="pt-PT" sz="2400" dirty="0" smtClean="0">
                <a:latin typeface="Segoe UI Light" pitchFamily="34" charset="0"/>
              </a:rPr>
              <a:t> </a:t>
            </a:r>
            <a:r>
              <a:rPr lang="pt-PT" sz="2400" dirty="0" err="1" smtClean="0">
                <a:latin typeface="Segoe UI Light" pitchFamily="34" charset="0"/>
              </a:rPr>
              <a:t>only</a:t>
            </a:r>
            <a:r>
              <a:rPr lang="pt-PT" sz="2400" dirty="0" smtClean="0">
                <a:latin typeface="Segoe UI Light" pitchFamily="34" charset="0"/>
              </a:rPr>
              <a:t> </a:t>
            </a:r>
            <a:r>
              <a:rPr lang="pt-PT" sz="2400" dirty="0" err="1" smtClean="0">
                <a:latin typeface="Segoe UI Light" pitchFamily="34" charset="0"/>
              </a:rPr>
              <a:t>try</a:t>
            </a:r>
            <a:r>
              <a:rPr lang="pt-PT" sz="2400" dirty="0" smtClean="0">
                <a:latin typeface="Segoe UI Light" pitchFamily="34" charset="0"/>
              </a:rPr>
              <a:t> </a:t>
            </a:r>
            <a:r>
              <a:rPr lang="pt-PT" sz="2400" dirty="0" err="1" smtClean="0">
                <a:latin typeface="Segoe UI Light" pitchFamily="34" charset="0"/>
              </a:rPr>
              <a:t>it</a:t>
            </a:r>
            <a:r>
              <a:rPr lang="pt-PT" sz="2400" dirty="0" smtClean="0">
                <a:latin typeface="Segoe UI Light" pitchFamily="34" charset="0"/>
              </a:rPr>
              <a:t> </a:t>
            </a:r>
            <a:r>
              <a:rPr lang="pt-PT" sz="2400" dirty="0" err="1" smtClean="0">
                <a:latin typeface="Segoe UI Light" pitchFamily="34" charset="0"/>
              </a:rPr>
              <a:t>if</a:t>
            </a:r>
            <a:r>
              <a:rPr lang="pt-PT" sz="2400" dirty="0" smtClean="0">
                <a:latin typeface="Segoe UI Light" pitchFamily="34" charset="0"/>
              </a:rPr>
              <a:t> </a:t>
            </a:r>
            <a:r>
              <a:rPr lang="pt-PT" sz="2400" dirty="0" err="1" smtClean="0">
                <a:latin typeface="Segoe UI Light" pitchFamily="34" charset="0"/>
              </a:rPr>
              <a:t>it</a:t>
            </a:r>
            <a:r>
              <a:rPr lang="pt-PT" sz="2400" dirty="0" smtClean="0">
                <a:latin typeface="Segoe UI Light" pitchFamily="34" charset="0"/>
              </a:rPr>
              <a:t> </a:t>
            </a:r>
            <a:r>
              <a:rPr lang="pt-PT" sz="2400" dirty="0" err="1" smtClean="0">
                <a:latin typeface="Segoe UI Light" pitchFamily="34" charset="0"/>
              </a:rPr>
              <a:t>was</a:t>
            </a:r>
            <a:r>
              <a:rPr lang="pt-PT" sz="2400" dirty="0" smtClean="0">
                <a:latin typeface="Segoe UI Light" pitchFamily="34" charset="0"/>
              </a:rPr>
              <a:t> for </a:t>
            </a:r>
            <a:r>
              <a:rPr lang="pt-PT" sz="2400" dirty="0" smtClean="0">
                <a:latin typeface="Segoe UI Light" pitchFamily="34" charset="0"/>
              </a:rPr>
              <a:t>free</a:t>
            </a:r>
          </a:p>
          <a:p>
            <a:pPr marL="457200" indent="-457200">
              <a:buClr>
                <a:srgbClr val="019925"/>
              </a:buClr>
              <a:buSzPct val="180000"/>
            </a:pPr>
            <a:endParaRPr lang="pt-PT" sz="2400" dirty="0" smtClean="0">
              <a:latin typeface="Segoe UI Light" pitchFamily="34" charset="0"/>
            </a:endParaRPr>
          </a:p>
          <a:p>
            <a:pPr marL="457200" indent="-457200">
              <a:buClr>
                <a:srgbClr val="019925"/>
              </a:buClr>
              <a:buSzPct val="180000"/>
              <a:buFont typeface="Calibri" panose="020F0502020204030204" pitchFamily="34" charset="0"/>
              <a:buChar char="˃"/>
            </a:pPr>
            <a:r>
              <a:rPr lang="pt-PT" sz="2400" dirty="0" err="1" smtClean="0">
                <a:latin typeface="Segoe UI Light" pitchFamily="34" charset="0"/>
              </a:rPr>
              <a:t>They</a:t>
            </a:r>
            <a:r>
              <a:rPr lang="pt-PT" sz="2400" dirty="0" smtClean="0">
                <a:latin typeface="Segoe UI Light" pitchFamily="34" charset="0"/>
              </a:rPr>
              <a:t> </a:t>
            </a:r>
            <a:r>
              <a:rPr lang="pt-PT" sz="2400" dirty="0" err="1" smtClean="0">
                <a:latin typeface="Segoe UI Light" pitchFamily="34" charset="0"/>
              </a:rPr>
              <a:t>would</a:t>
            </a:r>
            <a:r>
              <a:rPr lang="pt-PT" sz="2400" dirty="0" smtClean="0">
                <a:latin typeface="Segoe UI Light" pitchFamily="34" charset="0"/>
              </a:rPr>
              <a:t> </a:t>
            </a:r>
            <a:r>
              <a:rPr lang="pt-PT" sz="2400" dirty="0" err="1" smtClean="0">
                <a:latin typeface="Segoe UI Light" pitchFamily="34" charset="0"/>
              </a:rPr>
              <a:t>test</a:t>
            </a:r>
            <a:r>
              <a:rPr lang="pt-PT" sz="2400" dirty="0" smtClean="0">
                <a:latin typeface="Segoe UI Light" pitchFamily="34" charset="0"/>
              </a:rPr>
              <a:t> </a:t>
            </a:r>
            <a:r>
              <a:rPr lang="pt-PT" sz="2400" dirty="0" err="1" smtClean="0">
                <a:latin typeface="Segoe UI Light" pitchFamily="34" charset="0"/>
              </a:rPr>
              <a:t>it</a:t>
            </a:r>
            <a:r>
              <a:rPr lang="pt-PT" sz="2400" dirty="0" smtClean="0">
                <a:latin typeface="Segoe UI Light" pitchFamily="34" charset="0"/>
              </a:rPr>
              <a:t> </a:t>
            </a:r>
            <a:r>
              <a:rPr lang="pt-PT" sz="2400" dirty="0" err="1" smtClean="0">
                <a:latin typeface="Segoe UI Light" pitchFamily="34" charset="0"/>
              </a:rPr>
              <a:t>first</a:t>
            </a:r>
            <a:r>
              <a:rPr lang="pt-PT" sz="2400" dirty="0" smtClean="0">
                <a:latin typeface="Segoe UI Light" pitchFamily="34" charset="0"/>
              </a:rPr>
              <a:t>, </a:t>
            </a:r>
            <a:r>
              <a:rPr lang="pt-PT" sz="2400" dirty="0" err="1" smtClean="0">
                <a:latin typeface="Segoe UI Light" pitchFamily="34" charset="0"/>
              </a:rPr>
              <a:t>and</a:t>
            </a:r>
            <a:r>
              <a:rPr lang="pt-PT" sz="2400" dirty="0" smtClean="0">
                <a:latin typeface="Segoe UI Light" pitchFamily="34" charset="0"/>
              </a:rPr>
              <a:t> </a:t>
            </a:r>
            <a:r>
              <a:rPr lang="pt-PT" sz="2400" dirty="0" err="1" smtClean="0">
                <a:latin typeface="Segoe UI Light" pitchFamily="34" charset="0"/>
              </a:rPr>
              <a:t>only</a:t>
            </a:r>
            <a:r>
              <a:rPr lang="pt-PT" sz="2400" dirty="0" smtClean="0">
                <a:latin typeface="Segoe UI Light" pitchFamily="34" charset="0"/>
              </a:rPr>
              <a:t> </a:t>
            </a:r>
            <a:r>
              <a:rPr lang="pt-PT" sz="2400" dirty="0" err="1" smtClean="0">
                <a:latin typeface="Segoe UI Light" pitchFamily="34" charset="0"/>
              </a:rPr>
              <a:t>then</a:t>
            </a:r>
            <a:r>
              <a:rPr lang="pt-PT" sz="2400" dirty="0" smtClean="0">
                <a:latin typeface="Segoe UI Light" pitchFamily="34" charset="0"/>
              </a:rPr>
              <a:t> </a:t>
            </a:r>
            <a:r>
              <a:rPr lang="pt-PT" sz="2400" dirty="0" err="1" smtClean="0">
                <a:latin typeface="Segoe UI Light" pitchFamily="34" charset="0"/>
              </a:rPr>
              <a:t>adopt</a:t>
            </a:r>
            <a:r>
              <a:rPr lang="pt-PT" sz="2400" dirty="0" smtClean="0">
                <a:latin typeface="Segoe UI Light" pitchFamily="34" charset="0"/>
              </a:rPr>
              <a:t> </a:t>
            </a:r>
            <a:r>
              <a:rPr lang="pt-PT" sz="2400" dirty="0" err="1" smtClean="0">
                <a:latin typeface="Segoe UI Light" pitchFamily="34" charset="0"/>
              </a:rPr>
              <a:t>it</a:t>
            </a:r>
            <a:endParaRPr lang="pt-PT" sz="2400" dirty="0" smtClean="0">
              <a:latin typeface="Segoe UI Light" pitchFamily="34" charset="0"/>
            </a:endParaRPr>
          </a:p>
          <a:p>
            <a:pPr marL="457200" indent="-457200">
              <a:buClr>
                <a:srgbClr val="019925"/>
              </a:buClr>
              <a:buSzPct val="180000"/>
              <a:buFont typeface="Calibri" panose="020F0502020204030204" pitchFamily="34" charset="0"/>
              <a:buChar char="˃"/>
            </a:pPr>
            <a:endParaRPr lang="pt-PT" sz="2400" dirty="0" smtClean="0">
              <a:latin typeface="Segoe UI Light" pitchFamily="34" charset="0"/>
            </a:endParaRPr>
          </a:p>
          <a:p>
            <a:pPr marL="457200" indent="-457200">
              <a:buClr>
                <a:srgbClr val="019925"/>
              </a:buClr>
              <a:buSzPct val="180000"/>
              <a:buFont typeface="Calibri" panose="020F0502020204030204" pitchFamily="34" charset="0"/>
              <a:buChar char="˃"/>
            </a:pPr>
            <a:endParaRPr lang="pt-PT" sz="2400" dirty="0" smtClean="0">
              <a:latin typeface="Segoe UI Light" pitchFamily="34" charset="0"/>
            </a:endParaRPr>
          </a:p>
          <a:p>
            <a:pPr marL="457200" indent="-457200">
              <a:buClr>
                <a:srgbClr val="019925"/>
              </a:buClr>
              <a:buSzPct val="180000"/>
              <a:buFont typeface="Calibri" panose="020F0502020204030204" pitchFamily="34" charset="0"/>
              <a:buChar char="˃"/>
            </a:pPr>
            <a:endParaRPr lang="pt-PT" sz="2400" dirty="0" smtClean="0">
              <a:latin typeface="Segoe UI Light" pitchFamily="34" charset="0"/>
            </a:endParaRPr>
          </a:p>
          <a:p>
            <a:pPr marL="457200" indent="-457200">
              <a:buClr>
                <a:srgbClr val="019925"/>
              </a:buClr>
              <a:buSzPct val="180000"/>
              <a:buFont typeface="Calibri" panose="020F0502020204030204" pitchFamily="34" charset="0"/>
              <a:buChar char="˃"/>
            </a:pPr>
            <a:endParaRPr lang="pt-PT" sz="2400" dirty="0" smtClean="0">
              <a:latin typeface="Segoe UI Light" pitchFamily="34" charset="0"/>
            </a:endParaRPr>
          </a:p>
          <a:p>
            <a:pPr marL="457200" indent="-457200">
              <a:buClr>
                <a:srgbClr val="019925"/>
              </a:buClr>
              <a:buSzPct val="180000"/>
              <a:buFont typeface="Calibri" panose="020F0502020204030204" pitchFamily="34" charset="0"/>
              <a:buChar char="˃"/>
            </a:pPr>
            <a:endParaRPr lang="pt-PT" sz="2400" dirty="0" smtClean="0">
              <a:latin typeface="Segoe UI Light" pitchFamily="34" charset="0"/>
            </a:endParaRPr>
          </a:p>
          <a:p>
            <a:pPr marL="457200" indent="-457200">
              <a:buClr>
                <a:srgbClr val="019925"/>
              </a:buClr>
              <a:buSzPct val="180000"/>
              <a:buFont typeface="Calibri" panose="020F0502020204030204" pitchFamily="34" charset="0"/>
              <a:buChar char="˃"/>
            </a:pPr>
            <a:r>
              <a:rPr lang="pt-PT" sz="2400" dirty="0" err="1" smtClean="0">
                <a:latin typeface="Segoe UI Light" pitchFamily="34" charset="0"/>
              </a:rPr>
              <a:t>One</a:t>
            </a:r>
            <a:r>
              <a:rPr lang="pt-PT" sz="2400" dirty="0" smtClean="0">
                <a:latin typeface="Segoe UI Light" pitchFamily="34" charset="0"/>
              </a:rPr>
              <a:t> </a:t>
            </a:r>
            <a:r>
              <a:rPr lang="pt-PT" sz="2400" dirty="0" err="1" smtClean="0">
                <a:latin typeface="Segoe UI Light" pitchFamily="34" charset="0"/>
              </a:rPr>
              <a:t>student</a:t>
            </a:r>
            <a:r>
              <a:rPr lang="pt-PT" sz="2400" dirty="0" smtClean="0">
                <a:latin typeface="Segoe UI Light" pitchFamily="34" charset="0"/>
              </a:rPr>
              <a:t> </a:t>
            </a:r>
            <a:r>
              <a:rPr lang="pt-PT" sz="2400" dirty="0" err="1" smtClean="0">
                <a:latin typeface="Segoe UI Light" pitchFamily="34" charset="0"/>
              </a:rPr>
              <a:t>even</a:t>
            </a:r>
            <a:r>
              <a:rPr lang="pt-PT" sz="2400" dirty="0" smtClean="0">
                <a:latin typeface="Segoe UI Light" pitchFamily="34" charset="0"/>
              </a:rPr>
              <a:t> </a:t>
            </a:r>
            <a:r>
              <a:rPr lang="pt-PT" sz="2400" dirty="0" err="1" smtClean="0">
                <a:latin typeface="Segoe UI Light" pitchFamily="34" charset="0"/>
              </a:rPr>
              <a:t>pointed</a:t>
            </a:r>
            <a:r>
              <a:rPr lang="pt-PT" sz="2400" dirty="0" smtClean="0">
                <a:latin typeface="Segoe UI Light" pitchFamily="34" charset="0"/>
              </a:rPr>
              <a:t> out </a:t>
            </a:r>
            <a:r>
              <a:rPr lang="pt-PT" sz="2400" dirty="0" err="1" smtClean="0">
                <a:latin typeface="Segoe UI Light" pitchFamily="34" charset="0"/>
              </a:rPr>
              <a:t>that</a:t>
            </a:r>
            <a:r>
              <a:rPr lang="pt-PT" sz="2400" dirty="0" smtClean="0">
                <a:latin typeface="Segoe UI Light" pitchFamily="34" charset="0"/>
              </a:rPr>
              <a:t>: </a:t>
            </a:r>
            <a:endParaRPr lang="en-AU" sz="2400" dirty="0" smtClean="0">
              <a:solidFill>
                <a:schemeClr val="tx1">
                  <a:lumMod val="75000"/>
                  <a:lumOff val="25000"/>
                </a:schemeClr>
              </a:solidFill>
              <a:latin typeface="Segoe UI Light" panose="020B0502040204020203" pitchFamily="34" charset="0"/>
              <a:cs typeface="Segoe UI Light" panose="020B0502040204020203" pitchFamily="34" charset="0"/>
            </a:endParaRPr>
          </a:p>
        </p:txBody>
      </p:sp>
      <p:sp>
        <p:nvSpPr>
          <p:cNvPr id="31" name="Seta para baixo 30"/>
          <p:cNvSpPr/>
          <p:nvPr/>
        </p:nvSpPr>
        <p:spPr>
          <a:xfrm>
            <a:off x="6071616" y="5669280"/>
            <a:ext cx="365760" cy="37795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PT"/>
          </a:p>
        </p:txBody>
      </p:sp>
    </p:spTree>
    <p:extLst>
      <p:ext uri="{BB962C8B-B14F-4D97-AF65-F5344CB8AC3E}">
        <p14:creationId xmlns="" xmlns:p14="http://schemas.microsoft.com/office/powerpoint/2010/main" val="503890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829</Words>
  <Application>Microsoft Office PowerPoint</Application>
  <PresentationFormat>Personalizados</PresentationFormat>
  <Paragraphs>197</Paragraphs>
  <Slides>16</Slides>
  <Notes>16</Notes>
  <HiddenSlides>0</HiddenSlides>
  <MMClips>0</MMClips>
  <ScaleCrop>false</ScaleCrop>
  <HeadingPairs>
    <vt:vector size="4" baseType="variant">
      <vt:variant>
        <vt:lpstr>Tema</vt:lpstr>
      </vt:variant>
      <vt:variant>
        <vt:i4>1</vt:i4>
      </vt:variant>
      <vt:variant>
        <vt:lpstr>Títulos dos diapositivos</vt:lpstr>
      </vt:variant>
      <vt:variant>
        <vt:i4>16</vt:i4>
      </vt:variant>
    </vt:vector>
  </HeadingPairs>
  <TitlesOfParts>
    <vt:vector size="17" baseType="lpstr">
      <vt:lpstr>Tema de Office</vt:lpstr>
      <vt:lpstr>Diapositivo 1</vt:lpstr>
      <vt:lpstr>Diapositivo 2</vt:lpstr>
      <vt:lpstr>Diapositivo 3</vt:lpstr>
      <vt:lpstr>Diapositivo 4</vt:lpstr>
      <vt:lpstr>Diapositivo 5</vt:lpstr>
      <vt:lpstr>Diapositivo 6</vt:lpstr>
      <vt:lpstr>Diapositivo 7</vt:lpstr>
      <vt:lpstr>Diapositivo 8</vt:lpstr>
      <vt:lpstr>Diapositivo 9</vt:lpstr>
      <vt:lpstr>Diapositivo 10</vt:lpstr>
      <vt:lpstr>Diapositivo 11</vt:lpstr>
      <vt:lpstr>Diapositivo 12</vt:lpstr>
      <vt:lpstr>Diapositivo 13</vt:lpstr>
      <vt:lpstr>Diapositivo 14</vt:lpstr>
      <vt:lpstr>Diapositivo 15</vt:lpstr>
      <vt:lpstr>Diapositivo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F Chacón</dc:creator>
  <cp:lastModifiedBy>Ana Bianchi de Aguiar</cp:lastModifiedBy>
  <cp:revision>30</cp:revision>
  <dcterms:created xsi:type="dcterms:W3CDTF">2014-04-24T16:20:27Z</dcterms:created>
  <dcterms:modified xsi:type="dcterms:W3CDTF">2014-05-19T00:22:56Z</dcterms:modified>
</cp:coreProperties>
</file>