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Bianchi\Google%20Drive\LeadTeam\Week%2012\Blog\Who%20we%20interview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Bianchi\Google%20Drive\LeadTeam\Week%2012\Blog\Who%20we%20interviewe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Bianchi\Google%20Drive\LeadTeam\Week%2012\Blog\Who%20we%20interviewe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Bianchi\Google%20Drive\LeadTeam\Week%2012\Blog\Who%20we%20interview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title>
      <c:tx>
        <c:rich>
          <a:bodyPr/>
          <a:lstStyle/>
          <a:p>
            <a:pPr>
              <a:defRPr/>
            </a:pPr>
            <a:r>
              <a:rPr lang="pt-PT" sz="2400" dirty="0" err="1">
                <a:latin typeface="Segoe UI Light" pitchFamily="34" charset="0"/>
              </a:rPr>
              <a:t>Univeristy</a:t>
            </a:r>
            <a:r>
              <a:rPr lang="pt-PT" sz="2400" dirty="0">
                <a:latin typeface="Segoe UI Light" pitchFamily="34" charset="0"/>
              </a:rPr>
              <a:t> </a:t>
            </a:r>
            <a:r>
              <a:rPr lang="pt-PT" sz="2400" dirty="0" err="1">
                <a:latin typeface="Segoe UI Light" pitchFamily="34" charset="0"/>
              </a:rPr>
              <a:t>Studens</a:t>
            </a:r>
            <a:r>
              <a:rPr lang="pt-PT" sz="2400" dirty="0">
                <a:latin typeface="Segoe UI Light" pitchFamily="34" charset="0"/>
              </a:rPr>
              <a:t> </a:t>
            </a:r>
            <a:r>
              <a:rPr lang="pt-PT" sz="2400" dirty="0" err="1">
                <a:latin typeface="Segoe UI Light" pitchFamily="34" charset="0"/>
              </a:rPr>
              <a:t>interviewed</a:t>
            </a:r>
            <a:r>
              <a:rPr lang="pt-PT" sz="2400" dirty="0">
                <a:latin typeface="Segoe UI Light" pitchFamily="34" charset="0"/>
              </a:rPr>
              <a:t> </a:t>
            </a:r>
            <a:r>
              <a:rPr lang="pt-PT" sz="2400" dirty="0" err="1">
                <a:latin typeface="Segoe UI Light" pitchFamily="34" charset="0"/>
              </a:rPr>
              <a:t>by</a:t>
            </a:r>
            <a:r>
              <a:rPr lang="pt-PT" sz="2400" dirty="0">
                <a:latin typeface="Segoe UI Light" pitchFamily="34" charset="0"/>
              </a:rPr>
              <a:t> country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>
                    <a:latin typeface="Segoe UI Light" pitchFamily="34" charset="0"/>
                  </a:defRPr>
                </a:pPr>
                <a:endParaRPr lang="pt-PT"/>
              </a:p>
            </c:txPr>
            <c:showPercent val="1"/>
            <c:showLeaderLines val="1"/>
          </c:dLbls>
          <c:cat>
            <c:strRef>
              <c:f>'by country'!$E$4:$E$10</c:f>
              <c:strCache>
                <c:ptCount val="7"/>
                <c:pt idx="0">
                  <c:v>Burkina Faso</c:v>
                </c:pt>
                <c:pt idx="1">
                  <c:v>Colombia</c:v>
                </c:pt>
                <c:pt idx="2">
                  <c:v>France</c:v>
                </c:pt>
                <c:pt idx="3">
                  <c:v>Germany</c:v>
                </c:pt>
                <c:pt idx="4">
                  <c:v>Italian</c:v>
                </c:pt>
                <c:pt idx="5">
                  <c:v>Portugal</c:v>
                </c:pt>
                <c:pt idx="6">
                  <c:v>The Netherlands</c:v>
                </c:pt>
              </c:strCache>
            </c:strRef>
          </c:cat>
          <c:val>
            <c:numRef>
              <c:f>'by country'!$G$4:$G$10</c:f>
              <c:numCache>
                <c:formatCode>0%</c:formatCode>
                <c:ptCount val="7"/>
                <c:pt idx="0">
                  <c:v>2.1739130434782608E-2</c:v>
                </c:pt>
                <c:pt idx="1">
                  <c:v>0.17391304347826086</c:v>
                </c:pt>
                <c:pt idx="2">
                  <c:v>0.34782608695652173</c:v>
                </c:pt>
                <c:pt idx="3">
                  <c:v>2.1739130434782608E-2</c:v>
                </c:pt>
                <c:pt idx="4">
                  <c:v>2.1739130434782608E-2</c:v>
                </c:pt>
                <c:pt idx="5">
                  <c:v>0.36956521739130432</c:v>
                </c:pt>
                <c:pt idx="6">
                  <c:v>4.3478260869565216E-2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050">
              <a:latin typeface="Segoe UI Light" pitchFamily="34" charset="0"/>
            </a:defRPr>
          </a:pPr>
          <a:endParaRPr lang="pt-PT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style val="21"/>
  <c:chart>
    <c:title>
      <c:tx>
        <c:rich>
          <a:bodyPr/>
          <a:lstStyle/>
          <a:p>
            <a:pPr>
              <a:defRPr lang="pt-PT" sz="2400" b="1" i="0" u="none" strike="noStrike" kern="1200" baseline="0" dirty="0" err="1">
                <a:solidFill>
                  <a:prstClr val="black"/>
                </a:solidFill>
                <a:latin typeface="Segoe UI Light" pitchFamily="34" charset="0"/>
                <a:ea typeface="+mn-ea"/>
                <a:cs typeface="+mn-cs"/>
              </a:defRPr>
            </a:pPr>
            <a:r>
              <a:rPr lang="pt-PT" sz="2400" b="1" i="0" u="none" strike="noStrike" kern="1200" baseline="0" dirty="0" err="1">
                <a:solidFill>
                  <a:prstClr val="black"/>
                </a:solidFill>
                <a:latin typeface="Segoe UI Light" pitchFamily="34" charset="0"/>
                <a:ea typeface="+mn-ea"/>
                <a:cs typeface="+mn-cs"/>
              </a:rPr>
              <a:t>Univeristy Studens interviewed by field of study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'by field'!$E$4:$E$21</c:f>
              <c:strCache>
                <c:ptCount val="18"/>
                <c:pt idx="0">
                  <c:v>Business and economics</c:v>
                </c:pt>
                <c:pt idx="1">
                  <c:v>Economics</c:v>
                </c:pt>
                <c:pt idx="2">
                  <c:v>Economics and Finance</c:v>
                </c:pt>
                <c:pt idx="3">
                  <c:v>Energy Management</c:v>
                </c:pt>
                <c:pt idx="4">
                  <c:v>Engineering</c:v>
                </c:pt>
                <c:pt idx="5">
                  <c:v>Finance</c:v>
                </c:pt>
                <c:pt idx="6">
                  <c:v>General Management</c:v>
                </c:pt>
                <c:pt idx="7">
                  <c:v>International Business</c:v>
                </c:pt>
                <c:pt idx="8">
                  <c:v>International Management</c:v>
                </c:pt>
                <c:pt idx="9">
                  <c:v>International Marketing</c:v>
                </c:pt>
                <c:pt idx="10">
                  <c:v>Law</c:v>
                </c:pt>
                <c:pt idx="11">
                  <c:v>Management</c:v>
                </c:pt>
                <c:pt idx="12">
                  <c:v>Marketing</c:v>
                </c:pt>
                <c:pt idx="13">
                  <c:v>Medicine</c:v>
                </c:pt>
                <c:pt idx="14">
                  <c:v>Petroleum engineering </c:v>
                </c:pt>
                <c:pt idx="15">
                  <c:v>Pharmacy</c:v>
                </c:pt>
                <c:pt idx="16">
                  <c:v>Sociology</c:v>
                </c:pt>
                <c:pt idx="17">
                  <c:v>Strategy and innovation</c:v>
                </c:pt>
              </c:strCache>
            </c:strRef>
          </c:cat>
          <c:val>
            <c:numRef>
              <c:f>'by field'!$G$4:$G$21</c:f>
              <c:numCache>
                <c:formatCode>0%</c:formatCode>
                <c:ptCount val="18"/>
                <c:pt idx="0">
                  <c:v>4.3478260869565216E-2</c:v>
                </c:pt>
                <c:pt idx="1">
                  <c:v>0.15217391304347827</c:v>
                </c:pt>
                <c:pt idx="2">
                  <c:v>2.1739130434782608E-2</c:v>
                </c:pt>
                <c:pt idx="3">
                  <c:v>2.1739130434782608E-2</c:v>
                </c:pt>
                <c:pt idx="4">
                  <c:v>6.5217391304347824E-2</c:v>
                </c:pt>
                <c:pt idx="5">
                  <c:v>8.6956521739130432E-2</c:v>
                </c:pt>
                <c:pt idx="6">
                  <c:v>2.1739130434782608E-2</c:v>
                </c:pt>
                <c:pt idx="7">
                  <c:v>4.3478260869565216E-2</c:v>
                </c:pt>
                <c:pt idx="8">
                  <c:v>4.3478260869565216E-2</c:v>
                </c:pt>
                <c:pt idx="9">
                  <c:v>2.1739130434782608E-2</c:v>
                </c:pt>
                <c:pt idx="10">
                  <c:v>2.1739130434782608E-2</c:v>
                </c:pt>
                <c:pt idx="11">
                  <c:v>0.28260869565217389</c:v>
                </c:pt>
                <c:pt idx="12">
                  <c:v>4.3478260869565216E-2</c:v>
                </c:pt>
                <c:pt idx="13">
                  <c:v>2.1739130434782608E-2</c:v>
                </c:pt>
                <c:pt idx="14">
                  <c:v>2.1739130434782608E-2</c:v>
                </c:pt>
                <c:pt idx="15">
                  <c:v>4.3478260869565216E-2</c:v>
                </c:pt>
                <c:pt idx="16">
                  <c:v>2.1739130434782608E-2</c:v>
                </c:pt>
                <c:pt idx="17">
                  <c:v>2.1739130434782608E-2</c:v>
                </c:pt>
              </c:numCache>
            </c:numRef>
          </c:val>
        </c:ser>
        <c:gapWidth val="75"/>
        <c:shape val="box"/>
        <c:axId val="41020800"/>
        <c:axId val="41969152"/>
        <c:axId val="0"/>
      </c:bar3DChart>
      <c:catAx>
        <c:axId val="410208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>
                <a:latin typeface="Segoe UI Light" pitchFamily="34" charset="0"/>
              </a:defRPr>
            </a:pPr>
            <a:endParaRPr lang="pt-PT"/>
          </a:p>
        </c:txPr>
        <c:crossAx val="41969152"/>
        <c:crosses val="autoZero"/>
        <c:auto val="1"/>
        <c:lblAlgn val="ctr"/>
        <c:lblOffset val="100"/>
      </c:catAx>
      <c:valAx>
        <c:axId val="4196915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>
                <a:latin typeface="Segoe UI Light" pitchFamily="34" charset="0"/>
              </a:defRPr>
            </a:pPr>
            <a:endParaRPr lang="pt-PT"/>
          </a:p>
        </c:txPr>
        <c:crossAx val="41020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P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style val="29"/>
  <c:chart>
    <c:title>
      <c:tx>
        <c:rich>
          <a:bodyPr/>
          <a:lstStyle/>
          <a:p>
            <a:pPr>
              <a:defRPr lang="pt-PT" sz="2400" b="1" i="0" u="none" strike="noStrike" kern="1200" baseline="0" dirty="0" err="1">
                <a:solidFill>
                  <a:prstClr val="black"/>
                </a:solidFill>
                <a:latin typeface="Segoe UI Light" pitchFamily="34" charset="0"/>
                <a:ea typeface="+mn-ea"/>
                <a:cs typeface="+mn-cs"/>
              </a:defRPr>
            </a:pPr>
            <a:r>
              <a:rPr lang="pt-PT" sz="2400" b="1" i="0" u="none" strike="noStrike" kern="1200" baseline="0" dirty="0" err="1">
                <a:solidFill>
                  <a:prstClr val="black"/>
                </a:solidFill>
                <a:latin typeface="Segoe UI Light" pitchFamily="34" charset="0"/>
                <a:ea typeface="+mn-ea"/>
                <a:cs typeface="+mn-cs"/>
              </a:rPr>
              <a:t>Univeristy Studens interviewed by University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>
                    <a:latin typeface="Segoe UI Light" pitchFamily="34" charset="0"/>
                  </a:defRPr>
                </a:pPr>
                <a:endParaRPr lang="pt-PT"/>
              </a:p>
            </c:txPr>
            <c:showVal val="1"/>
          </c:dLbls>
          <c:cat>
            <c:strRef>
              <c:f>'by university'!$D$4:$D$27</c:f>
              <c:strCache>
                <c:ptCount val="24"/>
                <c:pt idx="0">
                  <c:v>Audencia</c:v>
                </c:pt>
                <c:pt idx="1">
                  <c:v>Católica/ESC</c:v>
                </c:pt>
                <c:pt idx="2">
                  <c:v>EM LYON</c:v>
                </c:pt>
                <c:pt idx="3">
                  <c:v>ESC</c:v>
                </c:pt>
                <c:pt idx="4">
                  <c:v>ESCEM</c:v>
                </c:pt>
                <c:pt idx="5">
                  <c:v>Free University</c:v>
                </c:pt>
                <c:pt idx="6">
                  <c:v>Grenoble École de Management</c:v>
                </c:pt>
                <c:pt idx="7">
                  <c:v>IAE Limoges</c:v>
                </c:pt>
                <c:pt idx="8">
                  <c:v>Inseec Bordeaux</c:v>
                </c:pt>
                <c:pt idx="9">
                  <c:v>ISEC</c:v>
                </c:pt>
                <c:pt idx="10">
                  <c:v>ISEG</c:v>
                </c:pt>
                <c:pt idx="11">
                  <c:v>Laval Université</c:v>
                </c:pt>
                <c:pt idx="12">
                  <c:v>Laval/ESC</c:v>
                </c:pt>
                <c:pt idx="13">
                  <c:v>Lille</c:v>
                </c:pt>
                <c:pt idx="14">
                  <c:v>Lisbon - Católica</c:v>
                </c:pt>
                <c:pt idx="15">
                  <c:v>Lisbon - Nova</c:v>
                </c:pt>
                <c:pt idx="16">
                  <c:v>Skema</c:v>
                </c:pt>
                <c:pt idx="17">
                  <c:v>Técnico</c:v>
                </c:pt>
                <c:pt idx="18">
                  <c:v>Univerdade do Porto</c:v>
                </c:pt>
                <c:pt idx="19">
                  <c:v>Univeridade de Lisboa</c:v>
                </c:pt>
                <c:pt idx="20">
                  <c:v>Universidad Industrial de Santander</c:v>
                </c:pt>
                <c:pt idx="21">
                  <c:v>Universidad Jorge Tadeo Lozano</c:v>
                </c:pt>
                <c:pt idx="22">
                  <c:v>Universidad Pontifica Bolivariana </c:v>
                </c:pt>
                <c:pt idx="23">
                  <c:v>Universitä Piemonte Orientale </c:v>
                </c:pt>
              </c:strCache>
            </c:strRef>
          </c:cat>
          <c:val>
            <c:numRef>
              <c:f>'by university'!$F$4:$F$27</c:f>
              <c:numCache>
                <c:formatCode>0%</c:formatCode>
                <c:ptCount val="24"/>
                <c:pt idx="0">
                  <c:v>2.1739130434782608E-2</c:v>
                </c:pt>
                <c:pt idx="1">
                  <c:v>2.1739130434782608E-2</c:v>
                </c:pt>
                <c:pt idx="2">
                  <c:v>2.1739130434782608E-2</c:v>
                </c:pt>
                <c:pt idx="3">
                  <c:v>2.1739130434782608E-2</c:v>
                </c:pt>
                <c:pt idx="4">
                  <c:v>2.1739130434782608E-2</c:v>
                </c:pt>
                <c:pt idx="5">
                  <c:v>2.1739130434782608E-2</c:v>
                </c:pt>
                <c:pt idx="6">
                  <c:v>2.1739130434782608E-2</c:v>
                </c:pt>
                <c:pt idx="7">
                  <c:v>2.1739130434782608E-2</c:v>
                </c:pt>
                <c:pt idx="8">
                  <c:v>2.1739130434782608E-2</c:v>
                </c:pt>
                <c:pt idx="9">
                  <c:v>2.1739130434782608E-2</c:v>
                </c:pt>
                <c:pt idx="10">
                  <c:v>6.5217391304347824E-2</c:v>
                </c:pt>
                <c:pt idx="11">
                  <c:v>2.1739130434782608E-2</c:v>
                </c:pt>
                <c:pt idx="12">
                  <c:v>2.1739130434782608E-2</c:v>
                </c:pt>
                <c:pt idx="13">
                  <c:v>6.5217391304347824E-2</c:v>
                </c:pt>
                <c:pt idx="14">
                  <c:v>0.21739130434782608</c:v>
                </c:pt>
                <c:pt idx="15">
                  <c:v>0.10869565217391304</c:v>
                </c:pt>
                <c:pt idx="16">
                  <c:v>2.1739130434782608E-2</c:v>
                </c:pt>
                <c:pt idx="17">
                  <c:v>2.1739130434782608E-2</c:v>
                </c:pt>
                <c:pt idx="18">
                  <c:v>0.13043478260869565</c:v>
                </c:pt>
                <c:pt idx="19">
                  <c:v>2.1739130434782608E-2</c:v>
                </c:pt>
                <c:pt idx="20">
                  <c:v>2.1739130434782608E-2</c:v>
                </c:pt>
                <c:pt idx="21">
                  <c:v>2.1739130434782608E-2</c:v>
                </c:pt>
                <c:pt idx="22">
                  <c:v>2.1739130434782608E-2</c:v>
                </c:pt>
                <c:pt idx="23">
                  <c:v>2.1739130434782608E-2</c:v>
                </c:pt>
              </c:numCache>
            </c:numRef>
          </c:val>
        </c:ser>
        <c:dLbls>
          <c:showVal val="1"/>
        </c:dLbls>
        <c:shape val="box"/>
        <c:axId val="43580416"/>
        <c:axId val="43700608"/>
        <c:axId val="0"/>
      </c:bar3DChart>
      <c:catAx>
        <c:axId val="43580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latin typeface="Segoe UI Light" pitchFamily="34" charset="0"/>
              </a:defRPr>
            </a:pPr>
            <a:endParaRPr lang="pt-PT"/>
          </a:p>
        </c:txPr>
        <c:crossAx val="43700608"/>
        <c:crosses val="autoZero"/>
        <c:auto val="1"/>
        <c:lblAlgn val="ctr"/>
        <c:lblOffset val="100"/>
      </c:catAx>
      <c:valAx>
        <c:axId val="43700608"/>
        <c:scaling>
          <c:orientation val="minMax"/>
        </c:scaling>
        <c:delete val="1"/>
        <c:axPos val="l"/>
        <c:numFmt formatCode="0%" sourceLinked="1"/>
        <c:tickLblPos val="none"/>
        <c:crossAx val="435804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P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style val="5"/>
  <c:chart>
    <c:title>
      <c:tx>
        <c:rich>
          <a:bodyPr/>
          <a:lstStyle/>
          <a:p>
            <a:pPr algn="ctr" rtl="0">
              <a:defRPr lang="pt-PT" sz="2400" b="1" i="0" u="none" strike="noStrike" kern="1200" baseline="0">
                <a:solidFill>
                  <a:prstClr val="black"/>
                </a:solidFill>
                <a:latin typeface="Segoe UI Light" pitchFamily="34" charset="0"/>
                <a:ea typeface="+mn-ea"/>
                <a:cs typeface="+mn-cs"/>
              </a:defRPr>
            </a:pPr>
            <a:r>
              <a:rPr lang="pt-PT" sz="2400" b="1" i="0" u="none" strike="noStrike" kern="1200" baseline="0">
                <a:solidFill>
                  <a:prstClr val="black"/>
                </a:solidFill>
                <a:latin typeface="Segoe UI Light" pitchFamily="34" charset="0"/>
                <a:ea typeface="+mn-ea"/>
                <a:cs typeface="+mn-cs"/>
              </a:rPr>
              <a:t>Univeristy Studens interviewed by Age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050">
                    <a:latin typeface="Segoe UI Light" pitchFamily="34" charset="0"/>
                  </a:defRPr>
                </a:pPr>
                <a:endParaRPr lang="pt-PT"/>
              </a:p>
            </c:txPr>
            <c:showPercent val="1"/>
            <c:showLeaderLines val="1"/>
          </c:dLbls>
          <c:cat>
            <c:strRef>
              <c:f>'by age'!$D$4:$D$10</c:f>
              <c:strCache>
                <c:ptCount val="7"/>
                <c:pt idx="0">
                  <c:v>19 years old</c:v>
                </c:pt>
                <c:pt idx="1">
                  <c:v>20 years old</c:v>
                </c:pt>
                <c:pt idx="2">
                  <c:v>21 years old</c:v>
                </c:pt>
                <c:pt idx="3">
                  <c:v>22 years old</c:v>
                </c:pt>
                <c:pt idx="4">
                  <c:v>23 years old</c:v>
                </c:pt>
                <c:pt idx="5">
                  <c:v>24 years old</c:v>
                </c:pt>
                <c:pt idx="6">
                  <c:v>25 years old</c:v>
                </c:pt>
              </c:strCache>
            </c:strRef>
          </c:cat>
          <c:val>
            <c:numRef>
              <c:f>'by age'!$F$4:$F$10</c:f>
              <c:numCache>
                <c:formatCode>0%</c:formatCode>
                <c:ptCount val="7"/>
                <c:pt idx="0">
                  <c:v>2.1739130434782608E-2</c:v>
                </c:pt>
                <c:pt idx="1">
                  <c:v>4.3478260869565216E-2</c:v>
                </c:pt>
                <c:pt idx="2">
                  <c:v>6.5217391304347824E-2</c:v>
                </c:pt>
                <c:pt idx="3">
                  <c:v>0.15217391304347827</c:v>
                </c:pt>
                <c:pt idx="4">
                  <c:v>0.28260869565217389</c:v>
                </c:pt>
                <c:pt idx="5">
                  <c:v>0.32608695652173914</c:v>
                </c:pt>
                <c:pt idx="6">
                  <c:v>0.10869565217391304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/>
      <c:txPr>
        <a:bodyPr/>
        <a:lstStyle/>
        <a:p>
          <a:pPr>
            <a:defRPr sz="1050">
              <a:latin typeface="Segoe UI Light" pitchFamily="34" charset="0"/>
            </a:defRPr>
          </a:pPr>
          <a:endParaRPr lang="pt-PT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2D0EC-0C73-40D2-9ED0-88E973DC02D8}" type="datetimeFigureOut">
              <a:rPr lang="pt-PT" smtClean="0"/>
              <a:t>15-06-2014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A589B-0B45-4EA1-A104-C6708FCF8475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s3.amazonaws.com/ksr/projects/111694/photo-main.jpg?139777546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graphicFrame>
        <p:nvGraphicFramePr>
          <p:cNvPr id="5" name="Gráfico 4"/>
          <p:cNvGraphicFramePr/>
          <p:nvPr/>
        </p:nvGraphicFramePr>
        <p:xfrm>
          <a:off x="1331640" y="908720"/>
          <a:ext cx="691276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0" y="1484784"/>
          <a:ext cx="9144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57150" y="908720"/>
          <a:ext cx="90297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611560" y="620688"/>
          <a:ext cx="81369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</Words>
  <Application>Microsoft Office PowerPoint</Application>
  <PresentationFormat>Apresentação no Ecrã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Diapositivo 1</vt:lpstr>
      <vt:lpstr>Diapositivo 2</vt:lpstr>
      <vt:lpstr>Diapositivo 3</vt:lpstr>
      <vt:lpstr>Diapositivo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Ana Bianchi de Aguiar</dc:creator>
  <cp:lastModifiedBy>Ana Bianchi de Aguiar</cp:lastModifiedBy>
  <cp:revision>4</cp:revision>
  <dcterms:created xsi:type="dcterms:W3CDTF">2014-06-15T13:38:08Z</dcterms:created>
  <dcterms:modified xsi:type="dcterms:W3CDTF">2014-06-15T15:01:36Z</dcterms:modified>
</cp:coreProperties>
</file>